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6" r:id="rId2"/>
    <p:sldId id="276" r:id="rId3"/>
    <p:sldId id="335" r:id="rId4"/>
    <p:sldId id="333" r:id="rId5"/>
    <p:sldId id="3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88" r:id="rId20"/>
    <p:sldId id="366" r:id="rId21"/>
    <p:sldId id="336" r:id="rId22"/>
    <p:sldId id="387" r:id="rId23"/>
    <p:sldId id="369" r:id="rId24"/>
    <p:sldId id="370" r:id="rId25"/>
    <p:sldId id="371" r:id="rId26"/>
    <p:sldId id="389" r:id="rId27"/>
    <p:sldId id="297" r:id="rId28"/>
    <p:sldId id="303" r:id="rId29"/>
    <p:sldId id="305" r:id="rId30"/>
    <p:sldId id="299" r:id="rId31"/>
    <p:sldId id="304" r:id="rId32"/>
    <p:sldId id="306" r:id="rId33"/>
    <p:sldId id="311" r:id="rId34"/>
    <p:sldId id="308" r:id="rId35"/>
    <p:sldId id="307" r:id="rId36"/>
    <p:sldId id="309" r:id="rId37"/>
    <p:sldId id="300" r:id="rId38"/>
    <p:sldId id="313" r:id="rId39"/>
    <p:sldId id="314" r:id="rId40"/>
    <p:sldId id="315" r:id="rId41"/>
    <p:sldId id="316" r:id="rId42"/>
    <p:sldId id="258" r:id="rId43"/>
    <p:sldId id="378" r:id="rId44"/>
    <p:sldId id="259" r:id="rId45"/>
    <p:sldId id="262" r:id="rId46"/>
    <p:sldId id="265" r:id="rId47"/>
    <p:sldId id="266" r:id="rId48"/>
    <p:sldId id="267" r:id="rId49"/>
    <p:sldId id="268" r:id="rId50"/>
    <p:sldId id="269" r:id="rId51"/>
    <p:sldId id="270" r:id="rId52"/>
    <p:sldId id="273" r:id="rId53"/>
    <p:sldId id="272" r:id="rId54"/>
    <p:sldId id="302" r:id="rId55"/>
    <p:sldId id="319" r:id="rId56"/>
    <p:sldId id="318" r:id="rId57"/>
    <p:sldId id="320" r:id="rId58"/>
    <p:sldId id="321" r:id="rId59"/>
    <p:sldId id="323" r:id="rId60"/>
    <p:sldId id="324" r:id="rId61"/>
    <p:sldId id="395" r:id="rId62"/>
    <p:sldId id="400" r:id="rId63"/>
    <p:sldId id="379" r:id="rId64"/>
    <p:sldId id="397" r:id="rId65"/>
    <p:sldId id="382" r:id="rId66"/>
    <p:sldId id="394" r:id="rId67"/>
    <p:sldId id="390" r:id="rId68"/>
    <p:sldId id="380" r:id="rId69"/>
    <p:sldId id="392" r:id="rId70"/>
    <p:sldId id="381" r:id="rId71"/>
    <p:sldId id="396" r:id="rId72"/>
    <p:sldId id="385" r:id="rId73"/>
    <p:sldId id="399" r:id="rId74"/>
    <p:sldId id="386" r:id="rId75"/>
    <p:sldId id="393" r:id="rId76"/>
    <p:sldId id="365" r:id="rId77"/>
    <p:sldId id="342" r:id="rId78"/>
    <p:sldId id="341" r:id="rId79"/>
    <p:sldId id="346" r:id="rId80"/>
    <p:sldId id="354" r:id="rId81"/>
    <p:sldId id="355" r:id="rId82"/>
    <p:sldId id="347" r:id="rId83"/>
    <p:sldId id="345" r:id="rId84"/>
    <p:sldId id="348" r:id="rId85"/>
    <p:sldId id="349" r:id="rId86"/>
    <p:sldId id="350" r:id="rId87"/>
    <p:sldId id="351" r:id="rId88"/>
    <p:sldId id="344" r:id="rId89"/>
    <p:sldId id="352" r:id="rId90"/>
    <p:sldId id="340" r:id="rId91"/>
    <p:sldId id="353" r:id="rId92"/>
    <p:sldId id="357" r:id="rId93"/>
    <p:sldId id="358" r:id="rId94"/>
    <p:sldId id="356" r:id="rId95"/>
    <p:sldId id="359" r:id="rId96"/>
    <p:sldId id="360" r:id="rId97"/>
    <p:sldId id="361" r:id="rId98"/>
    <p:sldId id="343" r:id="rId99"/>
    <p:sldId id="374" r:id="rId100"/>
    <p:sldId id="373" r:id="rId101"/>
    <p:sldId id="376" r:id="rId102"/>
    <p:sldId id="375" r:id="rId103"/>
    <p:sldId id="367" r:id="rId104"/>
    <p:sldId id="398" r:id="rId105"/>
    <p:sldId id="274" r:id="rId106"/>
    <p:sldId id="337" r:id="rId107"/>
    <p:sldId id="292" r:id="rId108"/>
    <p:sldId id="293" r:id="rId109"/>
    <p:sldId id="326" r:id="rId110"/>
    <p:sldId id="327" r:id="rId111"/>
    <p:sldId id="328" r:id="rId112"/>
    <p:sldId id="330" r:id="rId113"/>
    <p:sldId id="331" r:id="rId114"/>
    <p:sldId id="332" r:id="rId115"/>
    <p:sldId id="294" r:id="rId116"/>
    <p:sldId id="295" r:id="rId117"/>
    <p:sldId id="296" r:id="rId118"/>
    <p:sldId id="290" r:id="rId119"/>
    <p:sldId id="275" r:id="rId120"/>
    <p:sldId id="325" r:id="rId121"/>
    <p:sldId id="364" r:id="rId122"/>
    <p:sldId id="362" r:id="rId123"/>
    <p:sldId id="391" r:id="rId124"/>
    <p:sldId id="363" r:id="rId125"/>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68" autoAdjust="0"/>
  </p:normalViewPr>
  <p:slideViewPr>
    <p:cSldViewPr>
      <p:cViewPr>
        <p:scale>
          <a:sx n="125" d="100"/>
          <a:sy n="125" d="100"/>
        </p:scale>
        <p:origin x="-1104" y="-3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26.11.2021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26.11.2021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20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85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119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124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26.11.2021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26.11.2021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26.11.2021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26.11.2021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26.11.2021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26.11.2021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26.11.2021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26.11.2021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26.11.2021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26.11.2021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26.11.2021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26.11.2021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jpeg"/></Relationships>
</file>

<file path=ppt/slides/_rels/slide1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hyperlink" Target="https://dosbox-x.com/"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hyperlink" Target="http://www.sizecoding.org/"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wbcbz7/yadm21_seminar"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hyperlink" Target="https://t.me/wbcbz7" TargetMode="External"/><Relationship Id="rId5" Type="http://schemas.openxmlformats.org/officeDocument/2006/relationships/hyperlink" Target="mailto:wbcbz7.at@gmail.com" TargetMode="External"/><Relationship Id="rId4" Type="http://schemas.openxmlformats.org/officeDocument/2006/relationships/image" Target="../media/image19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https://www.pouet.net/prod.php?which=65499" TargetMode="External"/><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hyperlink" Target="https://www.pouet.net/prod.php?which=68092" TargetMode="External"/><Relationship Id="rId10" Type="http://schemas.openxmlformats.org/officeDocument/2006/relationships/image" Target="../media/image56.png"/><Relationship Id="rId4" Type="http://schemas.openxmlformats.org/officeDocument/2006/relationships/hyperlink" Target="https://www.pouet.net/prod.php?which=67275" TargetMode="External"/><Relationship Id="rId9" Type="http://schemas.openxmlformats.org/officeDocument/2006/relationships/hyperlink" Target="https://www.pouet.net/prod.php?which=6658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pouet.net/prod.php?which=67696" TargetMode="External"/><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pouet.net/prod.php?which=71619" TargetMode="External"/><Relationship Id="rId4" Type="http://schemas.openxmlformats.org/officeDocument/2006/relationships/hyperlink" Target="https://www.pouet.net/prod.php?which=698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bcbz7/watcom-stuf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95.png"/><Relationship Id="rId4" Type="http://schemas.openxmlformats.org/officeDocument/2006/relationships/hyperlink" Target="https://www.pouet.net/prod.php?which=6216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3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4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4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5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54.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hyperlink" Target="https://prog.world/program-download-via-5150caxx-cassette-interfac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39.jpeg"/></Relationships>
</file>

<file path=ppt/slides/_rels/slide5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1.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48.jpeg"/><Relationship Id="rId4" Type="http://schemas.openxmlformats.org/officeDocument/2006/relationships/image" Target="../media/image147.pn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1.jpe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smtClean="0"/>
              <a:t>extensions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100</a:t>
            </a:fld>
            <a:endParaRPr lang="ru-RU"/>
          </a:p>
        </p:txBody>
      </p:sp>
      <p:sp>
        <p:nvSpPr>
          <p:cNvPr id="5" name="Объект 2"/>
          <p:cNvSpPr txBox="1">
            <a:spLocks/>
          </p:cNvSpPr>
          <p:nvPr/>
        </p:nvSpPr>
        <p:spPr>
          <a:xfrm>
            <a:off x="395536" y="776436"/>
            <a:ext cx="8280920" cy="38115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b</a:t>
            </a:r>
            <a:r>
              <a:rPr lang="en-US" sz="1600" dirty="0" smtClean="0"/>
              <a:t>y the early 90s, VGA limitations became obvious, and Super VGA adapters were not quite compatible from software side</a:t>
            </a:r>
          </a:p>
          <a:p>
            <a:r>
              <a:rPr lang="en-US" sz="1600" dirty="0" smtClean="0"/>
              <a:t>i.e. 640x480 256 colors uses 300 </a:t>
            </a:r>
            <a:r>
              <a:rPr lang="en-US" sz="1600" dirty="0" err="1" smtClean="0"/>
              <a:t>kB</a:t>
            </a:r>
            <a:r>
              <a:rPr lang="en-US" sz="1600" dirty="0" smtClean="0"/>
              <a:t> of VRAM, requiring bank switching or linear frame buffer</a:t>
            </a:r>
          </a:p>
          <a:p>
            <a:pPr lvl="1"/>
            <a:r>
              <a:rPr lang="en-US" sz="1200" dirty="0" smtClean="0"/>
              <a:t>every vendor used its own hardware method to select banks, and bank size/granularity differ from each other</a:t>
            </a:r>
          </a:p>
          <a:p>
            <a:pPr lvl="1"/>
            <a:r>
              <a:rPr lang="en-US" sz="1200" dirty="0"/>
              <a:t>m</a:t>
            </a:r>
            <a:r>
              <a:rPr lang="en-US" sz="1200" dirty="0" smtClean="0"/>
              <a:t>oreover, even SVGA mode numbers were different between vendors!</a:t>
            </a:r>
          </a:p>
          <a:p>
            <a:r>
              <a:rPr lang="en-US" sz="1600" dirty="0" smtClean="0"/>
              <a:t>High/True Color modes (16/24/32 bits per pixel) are starting to gain attention, first appearing on professional accelerators, then making its way on mass market</a:t>
            </a:r>
            <a:endParaRPr lang="en-US" sz="1600" dirty="0"/>
          </a:p>
          <a:p>
            <a:pPr marL="0" indent="0">
              <a:buNone/>
            </a:pPr>
            <a:r>
              <a:rPr lang="en-US" sz="1600" dirty="0"/>
              <a:t>w</a:t>
            </a:r>
            <a:r>
              <a:rPr lang="en-US" sz="1600" dirty="0" smtClean="0"/>
              <a:t>hile it wasn’t such an issue for Windows applications or popular software packages like AutoCAD, because they implemented own driver model, independent from VGA BIOS API, DOS applications have to </a:t>
            </a:r>
            <a:r>
              <a:rPr lang="en-US" sz="1600" dirty="0" err="1" smtClean="0"/>
              <a:t>reimplement</a:t>
            </a:r>
            <a:r>
              <a:rPr lang="en-US" sz="1600" dirty="0" smtClean="0"/>
              <a:t> support for each VGA chip</a:t>
            </a:r>
          </a:p>
          <a:p>
            <a:pPr marL="0" indent="0">
              <a:buNone/>
            </a:pPr>
            <a:endParaRPr lang="en-US" sz="1600" dirty="0"/>
          </a:p>
          <a:p>
            <a:pPr marL="0" indent="0">
              <a:buNone/>
            </a:pPr>
            <a:r>
              <a:rPr lang="en-US" sz="1600" dirty="0"/>
              <a:t>a</a:t>
            </a:r>
            <a:r>
              <a:rPr lang="en-US" sz="1600" dirty="0" smtClean="0"/>
              <a:t>s result, in 1989 Video Electronics Standard Association (VESA) developed a unified API for accessing SVGA features from bios and DOS applications, called VESA BIOS </a:t>
            </a:r>
            <a:r>
              <a:rPr lang="en-US" sz="1600" dirty="0" err="1" smtClean="0"/>
              <a:t>Extenstions</a:t>
            </a:r>
            <a:r>
              <a:rPr lang="en-US" sz="1600" dirty="0" smtClean="0"/>
              <a:t> (VBE)</a:t>
            </a:r>
          </a:p>
        </p:txBody>
      </p:sp>
    </p:spTree>
    <p:extLst>
      <p:ext uri="{BB962C8B-B14F-4D97-AF65-F5344CB8AC3E}">
        <p14:creationId xmlns:p14="http://schemas.microsoft.com/office/powerpoint/2010/main" val="4389156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smtClean="0"/>
              <a:t>extensions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101</a:t>
            </a:fld>
            <a:endParaRPr lang="ru-RU"/>
          </a:p>
        </p:txBody>
      </p:sp>
      <p:sp>
        <p:nvSpPr>
          <p:cNvPr id="5" name="Объект 2"/>
          <p:cNvSpPr txBox="1">
            <a:spLocks/>
          </p:cNvSpPr>
          <p:nvPr/>
        </p:nvSpPr>
        <p:spPr>
          <a:xfrm>
            <a:off x="395536" y="776436"/>
            <a:ext cx="8280920" cy="3739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key features:</a:t>
            </a:r>
          </a:p>
          <a:p>
            <a:r>
              <a:rPr lang="en-US" sz="1600" dirty="0" smtClean="0"/>
              <a:t>extending VGA BIOS Int10 calls with new API (AH = 0x4F)</a:t>
            </a:r>
          </a:p>
          <a:p>
            <a:r>
              <a:rPr lang="en-US" sz="1600" dirty="0" smtClean="0"/>
              <a:t>standard interface for graphics adapter information retrieving and display mode enumeration</a:t>
            </a:r>
          </a:p>
          <a:p>
            <a:r>
              <a:rPr lang="en-US" sz="1600" dirty="0" smtClean="0"/>
              <a:t>mode numbers are </a:t>
            </a:r>
            <a:r>
              <a:rPr lang="en-US" sz="1600" dirty="0"/>
              <a:t>e</a:t>
            </a:r>
            <a:r>
              <a:rPr lang="en-US" sz="1600" dirty="0" smtClean="0"/>
              <a:t>xtended to 15 bit (+ VRAM clear request bit), with common modes being pre-assigned</a:t>
            </a:r>
          </a:p>
          <a:p>
            <a:r>
              <a:rPr lang="en-US" sz="1600" dirty="0"/>
              <a:t>u</a:t>
            </a:r>
            <a:r>
              <a:rPr lang="en-US" sz="1600" dirty="0" smtClean="0"/>
              <a:t>nified interface for bank switching, either via Int10 or direct procedure far call</a:t>
            </a:r>
          </a:p>
          <a:p>
            <a:r>
              <a:rPr lang="en-US" sz="1600" dirty="0"/>
              <a:t>s</a:t>
            </a:r>
            <a:r>
              <a:rPr lang="en-US" sz="1600" dirty="0" smtClean="0"/>
              <a:t>upport for smooth scrolling, virtual screens and page flipping </a:t>
            </a:r>
          </a:p>
          <a:p>
            <a:r>
              <a:rPr lang="en-US" sz="1600" dirty="0"/>
              <a:t>s</a:t>
            </a:r>
            <a:r>
              <a:rPr lang="en-US" sz="1600" dirty="0" smtClean="0"/>
              <a:t>tarting from VBE 2.0 (1994), Linear Frame Buffer support added, eliminating the need of bank switching for 32-bit protected mode applications</a:t>
            </a:r>
          </a:p>
          <a:p>
            <a:pPr lvl="1"/>
            <a:r>
              <a:rPr lang="en-US" sz="1200" dirty="0"/>
              <a:t>a</a:t>
            </a:r>
            <a:r>
              <a:rPr lang="en-US" sz="1200" dirty="0" smtClean="0"/>
              <a:t>lso, protected mode VBE interface was </a:t>
            </a:r>
            <a:r>
              <a:rPr lang="en-US" sz="1200" dirty="0" err="1" smtClean="0"/>
              <a:t>inplemented</a:t>
            </a:r>
            <a:r>
              <a:rPr lang="en-US" sz="1200" dirty="0" smtClean="0"/>
              <a:t>, although not much used in software</a:t>
            </a:r>
          </a:p>
          <a:p>
            <a:r>
              <a:rPr lang="en-US" sz="1600" dirty="0" smtClean="0"/>
              <a:t>VBE 3.0 (1998) added refresh rate control and stereoscopic display support</a:t>
            </a:r>
          </a:p>
          <a:p>
            <a:pPr marL="0" indent="0">
              <a:buNone/>
            </a:pPr>
            <a:r>
              <a:rPr lang="en-US" sz="1600" dirty="0"/>
              <a:t>u</a:t>
            </a:r>
            <a:r>
              <a:rPr lang="en-US" sz="1600" dirty="0" smtClean="0"/>
              <a:t>nfortunately, not every graphics chip vendor did implemented VBE correctly, causing incompatibility issues (missing LFB support, no </a:t>
            </a:r>
            <a:r>
              <a:rPr lang="en-US" sz="1600" dirty="0" err="1" smtClean="0"/>
              <a:t>lowres</a:t>
            </a:r>
            <a:r>
              <a:rPr lang="en-US" sz="1600" dirty="0" smtClean="0"/>
              <a:t> modes, scrolling issues, etc.)</a:t>
            </a:r>
            <a:endParaRPr lang="en-US" sz="1600" dirty="0"/>
          </a:p>
          <a:p>
            <a:r>
              <a:rPr lang="en-US" sz="1600" dirty="0" smtClean="0"/>
              <a:t>SciTech Display Doctor (aka </a:t>
            </a:r>
            <a:r>
              <a:rPr lang="en-US" sz="1600" dirty="0" err="1" smtClean="0"/>
              <a:t>UniVBE</a:t>
            </a:r>
            <a:r>
              <a:rPr lang="en-US" sz="1600" dirty="0" smtClean="0"/>
              <a:t>) is alternative VBE driver for numerous SVGA cards, implementing full VBE specifications with additional features </a:t>
            </a:r>
            <a:endParaRPr lang="en-US" sz="1600" dirty="0"/>
          </a:p>
        </p:txBody>
      </p:sp>
    </p:spTree>
    <p:extLst>
      <p:ext uri="{BB962C8B-B14F-4D97-AF65-F5344CB8AC3E}">
        <p14:creationId xmlns:p14="http://schemas.microsoft.com/office/powerpoint/2010/main" val="1815748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vesa</a:t>
            </a:r>
            <a:r>
              <a:rPr lang="en-US" sz="3600" dirty="0" smtClean="0"/>
              <a:t> bios </a:t>
            </a:r>
            <a:r>
              <a:rPr lang="en-US" sz="3600" dirty="0" smtClean="0"/>
              <a:t>extensions </a:t>
            </a:r>
            <a:r>
              <a:rPr lang="en-US" sz="3600" dirty="0" smtClean="0"/>
              <a:t>:: in demos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102</a:t>
            </a:fld>
            <a:endParaRPr lang="ru-RU"/>
          </a:p>
        </p:txBody>
      </p:sp>
      <p:sp>
        <p:nvSpPr>
          <p:cNvPr id="5" name="Объект 2"/>
          <p:cNvSpPr txBox="1">
            <a:spLocks/>
          </p:cNvSpPr>
          <p:nvPr/>
        </p:nvSpPr>
        <p:spPr>
          <a:xfrm>
            <a:off x="395536" y="776436"/>
            <a:ext cx="5544616" cy="373953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l</a:t>
            </a:r>
            <a:r>
              <a:rPr lang="en-US" sz="1600" dirty="0" smtClean="0"/>
              <a:t>ots of late 90s demos use either one of these mode</a:t>
            </a:r>
          </a:p>
          <a:p>
            <a:r>
              <a:rPr lang="en-US" sz="1600" dirty="0" smtClean="0"/>
              <a:t>640x480 256 colors, sometimes 16/32 </a:t>
            </a:r>
            <a:r>
              <a:rPr lang="en-US" sz="1600" dirty="0" err="1" smtClean="0"/>
              <a:t>bpp</a:t>
            </a:r>
            <a:r>
              <a:rPr lang="en-US" sz="1600" dirty="0" smtClean="0"/>
              <a:t> also </a:t>
            </a:r>
          </a:p>
          <a:p>
            <a:r>
              <a:rPr lang="en-US" sz="1600" dirty="0"/>
              <a:t>l</a:t>
            </a:r>
            <a:r>
              <a:rPr lang="en-US" sz="1600" dirty="0" smtClean="0"/>
              <a:t>ow resolution Hi/True Color modes, like 320x240 16/32 </a:t>
            </a:r>
            <a:r>
              <a:rPr lang="en-US" sz="1600" dirty="0" err="1" smtClean="0"/>
              <a:t>bpp</a:t>
            </a:r>
            <a:endParaRPr lang="en-US" sz="1600" dirty="0" smtClean="0"/>
          </a:p>
          <a:p>
            <a:r>
              <a:rPr lang="en-US" sz="1600" dirty="0"/>
              <a:t>e</a:t>
            </a:r>
            <a:r>
              <a:rPr lang="en-US" sz="1600" dirty="0" smtClean="0"/>
              <a:t>xotic 15 and 24 </a:t>
            </a:r>
            <a:r>
              <a:rPr lang="en-US" sz="1600" dirty="0" err="1" smtClean="0"/>
              <a:t>bpp</a:t>
            </a:r>
            <a:r>
              <a:rPr lang="en-US" sz="1600" dirty="0" smtClean="0"/>
              <a:t> modes are not uncommon</a:t>
            </a:r>
          </a:p>
          <a:p>
            <a:r>
              <a:rPr lang="en-US" sz="1600" dirty="0" smtClean="0"/>
              <a:t>same with oddball resolutions like 400x300 and 512x384 (half of 800x600 and 1024x768, respectively)</a:t>
            </a:r>
            <a:endParaRPr lang="en-US" sz="1600" dirty="0"/>
          </a:p>
          <a:p>
            <a:pPr marL="0" indent="0">
              <a:buNone/>
            </a:pPr>
            <a:r>
              <a:rPr lang="en-US" sz="1600" dirty="0" smtClean="0"/>
              <a:t>some productions don’t respect screen pitch(aka logical width)</a:t>
            </a:r>
          </a:p>
          <a:p>
            <a:r>
              <a:rPr lang="en-US" sz="1600" dirty="0"/>
              <a:t>r</a:t>
            </a:r>
            <a:r>
              <a:rPr lang="en-US" sz="1600" dirty="0" smtClean="0"/>
              <a:t>esulting in squashed or skewed picture on some SVGAs</a:t>
            </a:r>
            <a:endParaRPr lang="en-US" sz="1600" dirty="0"/>
          </a:p>
        </p:txBody>
      </p:sp>
      <p:pic>
        <p:nvPicPr>
          <p:cNvPr id="16386" name="Picture 2" descr="https://media.demozoo.org/screens/o/79/49/bbd3.813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012" y="942913"/>
            <a:ext cx="2735627" cy="20517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media.demozoo.org/screens/s/c2/7a/e388.81361.jpg"/>
          <p:cNvPicPr>
            <a:picLocks noChangeAspect="1" noChangeArrowheads="1"/>
          </p:cNvPicPr>
          <p:nvPr/>
        </p:nvPicPr>
        <p:blipFill rotWithShape="1">
          <a:blip r:embed="rId4">
            <a:extLst>
              <a:ext uri="{28A0092B-C50C-407E-A947-70E740481C1C}">
                <a14:useLocalDpi xmlns:a14="http://schemas.microsoft.com/office/drawing/2010/main" val="0"/>
              </a:ext>
            </a:extLst>
          </a:blip>
          <a:srcRect t="7844" b="9716"/>
          <a:stretch/>
        </p:blipFill>
        <p:spPr bwMode="auto">
          <a:xfrm>
            <a:off x="4544596" y="3231108"/>
            <a:ext cx="3199608" cy="164859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media.demozoo.org/screens/o/4a/e2/8197.4729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260373"/>
            <a:ext cx="2544100" cy="159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77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103</a:t>
            </a:fld>
            <a:endParaRPr lang="ru-RU"/>
          </a:p>
        </p:txBody>
      </p:sp>
      <p:sp>
        <p:nvSpPr>
          <p:cNvPr id="5" name="Объект 2"/>
          <p:cNvSpPr txBox="1">
            <a:spLocks/>
          </p:cNvSpPr>
          <p:nvPr/>
        </p:nvSpPr>
        <p:spPr>
          <a:xfrm>
            <a:off x="251520" y="771550"/>
            <a:ext cx="8496944" cy="15841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smtClean="0"/>
              <a:t>single-tasking operating system</a:t>
            </a:r>
          </a:p>
          <a:p>
            <a:pPr lvl="1"/>
            <a:r>
              <a:rPr lang="en-US" sz="1600" dirty="0"/>
              <a:t>a</a:t>
            </a:r>
            <a:r>
              <a:rPr lang="en-US" sz="1600" dirty="0" smtClean="0"/>
              <a:t>pplications can hook interrupt vectors, then terminate with staying resident in memory, providing basic multitasking and system enhancing capabilities</a:t>
            </a:r>
          </a:p>
          <a:p>
            <a:r>
              <a:rPr lang="en-US" sz="2000" dirty="0" smtClean="0"/>
              <a:t>16 bit real mode only, applications have to us special software APIs for extending </a:t>
            </a:r>
            <a:r>
              <a:rPr lang="en-US" sz="2000" dirty="0" err="1" smtClean="0"/>
              <a:t>capablilities</a:t>
            </a:r>
            <a:endParaRPr lang="en-US" sz="2000" dirty="0" smtClean="0"/>
          </a:p>
          <a:p>
            <a:endParaRPr lang="en-US" sz="2000" dirty="0" smtClean="0"/>
          </a:p>
          <a:p>
            <a:pPr marL="0" indent="0">
              <a:buNone/>
            </a:pPr>
            <a:endParaRPr lang="en-US" sz="2000" dirty="0"/>
          </a:p>
        </p:txBody>
      </p:sp>
      <p:pic>
        <p:nvPicPr>
          <p:cNvPr id="2050" name="Picture 2" descr="F:\emul\DOSBox-X_mmx\capture\vc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211710"/>
            <a:ext cx="4337720" cy="2409844"/>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p:cNvSpPr txBox="1">
            <a:spLocks/>
          </p:cNvSpPr>
          <p:nvPr/>
        </p:nvSpPr>
        <p:spPr>
          <a:xfrm>
            <a:off x="251520" y="2427734"/>
            <a:ext cx="3600400" cy="24098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e</a:t>
            </a:r>
            <a:r>
              <a:rPr lang="en-US" sz="1400" dirty="0" smtClean="0"/>
              <a:t>volved during years, notable versions:</a:t>
            </a:r>
          </a:p>
          <a:p>
            <a:r>
              <a:rPr lang="en-US" sz="1400" dirty="0" smtClean="0"/>
              <a:t>MS-DOS 3.30 (1987) – well suitable for XT</a:t>
            </a:r>
          </a:p>
          <a:p>
            <a:r>
              <a:rPr lang="en-US" sz="1400" dirty="0" smtClean="0"/>
              <a:t>MS-DOS 5.0 – 6.22 (1991-1994) – used during 386/486 era</a:t>
            </a:r>
          </a:p>
          <a:p>
            <a:endParaRPr lang="en-US" sz="1400" dirty="0" smtClean="0"/>
          </a:p>
          <a:p>
            <a:pPr lvl="1"/>
            <a:endParaRPr lang="en-US" sz="1000" dirty="0" smtClean="0"/>
          </a:p>
          <a:p>
            <a:pPr marL="0" indent="0">
              <a:buNone/>
            </a:pPr>
            <a:endParaRPr lang="en-US" sz="1400" dirty="0"/>
          </a:p>
        </p:txBody>
      </p:sp>
    </p:spTree>
    <p:extLst>
      <p:ext uri="{BB962C8B-B14F-4D97-AF65-F5344CB8AC3E}">
        <p14:creationId xmlns:p14="http://schemas.microsoft.com/office/powerpoint/2010/main" val="24911429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dos :: memory interfaces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104</a:t>
            </a:fld>
            <a:endParaRPr lang="ru-RU"/>
          </a:p>
        </p:txBody>
      </p:sp>
      <p:sp>
        <p:nvSpPr>
          <p:cNvPr id="5" name="Объект 2"/>
          <p:cNvSpPr txBox="1">
            <a:spLocks/>
          </p:cNvSpPr>
          <p:nvPr/>
        </p:nvSpPr>
        <p:spPr>
          <a:xfrm>
            <a:off x="395536" y="771550"/>
            <a:ext cx="8136904" cy="15841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err="1" smtClean="0"/>
              <a:t>eXtended</a:t>
            </a:r>
            <a:r>
              <a:rPr lang="en-US" sz="2000" dirty="0" smtClean="0"/>
              <a:t> Memory Specification (XMS):</a:t>
            </a:r>
          </a:p>
          <a:p>
            <a:pPr lvl="1"/>
            <a:r>
              <a:rPr lang="en-US" sz="1600" dirty="0" smtClean="0"/>
              <a:t>allows to allocate, free and transfer data between extended and </a:t>
            </a:r>
          </a:p>
          <a:p>
            <a:pPr lvl="1"/>
            <a:r>
              <a:rPr lang="en-US" sz="1600" dirty="0"/>
              <a:t>a</a:t>
            </a:r>
            <a:r>
              <a:rPr lang="en-US" sz="1600" dirty="0" smtClean="0"/>
              <a:t>pplications can hook interrupt vectors, then terminate with staying resident in memory, providing basic multitasking and system enhancing capabilities</a:t>
            </a:r>
          </a:p>
          <a:p>
            <a:r>
              <a:rPr lang="en-US" sz="2000" dirty="0" err="1" smtClean="0"/>
              <a:t>Expnaded</a:t>
            </a:r>
            <a:r>
              <a:rPr lang="en-US" sz="2000" dirty="0" smtClean="0"/>
              <a:t> Memory Interface (EMS)</a:t>
            </a:r>
          </a:p>
          <a:p>
            <a:pPr lvl="1"/>
            <a:r>
              <a:rPr lang="en-US" sz="1600" dirty="0"/>
              <a:t>a</a:t>
            </a:r>
            <a:r>
              <a:rPr lang="en-US" sz="1600" dirty="0" smtClean="0"/>
              <a:t>ccess to extended memory via page aperture switching</a:t>
            </a:r>
          </a:p>
          <a:p>
            <a:pPr lvl="1"/>
            <a:r>
              <a:rPr lang="en-US" sz="1600" dirty="0" smtClean="0"/>
              <a:t> </a:t>
            </a:r>
          </a:p>
          <a:p>
            <a:endParaRPr lang="en-US" sz="2000" dirty="0" smtClean="0"/>
          </a:p>
          <a:p>
            <a:pPr marL="0" indent="0">
              <a:buNone/>
            </a:pPr>
            <a:endParaRPr lang="en-US" sz="2000" dirty="0"/>
          </a:p>
        </p:txBody>
      </p:sp>
    </p:spTree>
    <p:extLst>
      <p:ext uri="{BB962C8B-B14F-4D97-AF65-F5344CB8AC3E}">
        <p14:creationId xmlns:p14="http://schemas.microsoft.com/office/powerpoint/2010/main" val="2454120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105</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106</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107</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108</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109</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open source, active community</a:t>
            </a:r>
          </a:p>
          <a:p>
            <a:r>
              <a:rPr lang="en-US" sz="1600" dirty="0"/>
              <a:t>c</a:t>
            </a:r>
            <a:r>
              <a:rPr lang="en-US" sz="1600" dirty="0" smtClean="0"/>
              <a:t>ross platform, runs under DOS, Windows and Linux</a:t>
            </a:r>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110</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 </a:t>
            </a:r>
          </a:p>
          <a:p>
            <a:pPr lvl="2"/>
            <a:r>
              <a:rPr lang="en-US" sz="1400" dirty="0">
                <a:hlinkClick r:id="rId3"/>
              </a:rPr>
              <a:t>https://</a:t>
            </a:r>
            <a:r>
              <a:rPr lang="en-US" sz="1400" dirty="0" smtClean="0">
                <a:hlinkClick r:id="rId3"/>
              </a:rPr>
              <a:t>github.com/intbeam/watcom-vscode</a:t>
            </a:r>
            <a:r>
              <a:rPr lang="en-US" sz="1400" dirty="0" smtClean="0"/>
              <a:t> suits well as template</a:t>
            </a:r>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111</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112</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113</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(1998) </a:t>
            </a:r>
            <a:r>
              <a:rPr lang="en-US" sz="1400" dirty="0"/>
              <a:t>demo</a:t>
            </a:r>
            <a:r>
              <a:rPr lang="en-US" sz="1400" dirty="0" smtClean="0"/>
              <a:t>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114</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115</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a:t>
            </a:r>
            <a:r>
              <a:rPr lang="en-US" sz="2400" dirty="0" smtClean="0"/>
              <a:t>please </a:t>
            </a:r>
            <a:r>
              <a:rPr lang="en-US" sz="2400" dirty="0"/>
              <a:t>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116</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a:t>
            </a:r>
            <a:r>
              <a:rPr lang="en-US" sz="1600" dirty="0" smtClean="0"/>
              <a:t>want it)</a:t>
            </a:r>
            <a:endParaRPr lang="en-US" sz="1600" dirty="0"/>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a:t>
            </a:r>
            <a:r>
              <a:rPr lang="en-US" sz="1600" dirty="0" smtClean="0"/>
              <a:t>MS-DOS </a:t>
            </a:r>
            <a:r>
              <a:rPr lang="en-US" sz="1600" dirty="0"/>
              <a:t>:)</a:t>
            </a:r>
          </a:p>
        </p:txBody>
      </p:sp>
    </p:spTree>
    <p:extLst>
      <p:ext uri="{BB962C8B-B14F-4D97-AF65-F5344CB8AC3E}">
        <p14:creationId xmlns:p14="http://schemas.microsoft.com/office/powerpoint/2010/main" val="7182210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117</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118</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119</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 xmlns:a16="http://schemas.microsoft.com/office/drawing/2014/main" id="{1B49B3F1-2869-B448-B517-BA90D0629123}"/>
              </a:ext>
            </a:extLst>
          </p:cNvPr>
          <p:cNvSpPr txBox="1">
            <a:spLocks/>
          </p:cNvSpPr>
          <p:nvPr/>
        </p:nvSpPr>
        <p:spPr>
          <a:xfrm>
            <a:off x="323528" y="1049962"/>
            <a:ext cx="6408712"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smtClean="0"/>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smtClean="0"/>
              <a:t>accessing</a:t>
            </a:r>
            <a:r>
              <a:rPr lang="en-US" sz="1600" dirty="0" smtClean="0"/>
              <a:t> i.e.</a:t>
            </a:r>
            <a:r>
              <a:rPr lang="ru-RU" sz="1600" dirty="0" smtClean="0"/>
              <a:t> </a:t>
            </a:r>
            <a:r>
              <a:rPr lang="ru-RU" sz="1600" dirty="0"/>
              <a:t>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Windows</a:t>
            </a:r>
            <a:endParaRPr lang="en-US" sz="1600" dirty="0"/>
          </a:p>
          <a:p>
            <a:r>
              <a:rPr lang="en-US" sz="1600" dirty="0"/>
              <a:t>s</a:t>
            </a:r>
            <a:r>
              <a:rPr lang="en-US" sz="1600" dirty="0" smtClean="0"/>
              <a:t>ome intros even take advantage of high VBE resolutions and modern instruction sets like SSE4/AVX, and everything under DOS! :)</a:t>
            </a:r>
          </a:p>
          <a:p>
            <a:r>
              <a:rPr lang="en-US" sz="1600" dirty="0"/>
              <a:t>s</a:t>
            </a:r>
            <a:r>
              <a:rPr lang="en-US" sz="1600" dirty="0" smtClean="0"/>
              <a:t>ound is more troublesome, though</a:t>
            </a:r>
          </a:p>
          <a:p>
            <a:pPr lvl="1"/>
            <a:r>
              <a:rPr lang="en-US" sz="1200" dirty="0" smtClean="0"/>
              <a:t>MIDI is easies </a:t>
            </a:r>
            <a:r>
              <a:rPr lang="en-US" sz="1200" dirty="0" err="1" smtClean="0"/>
              <a:t>tto</a:t>
            </a:r>
            <a:r>
              <a:rPr lang="en-US" sz="1200" dirty="0" smtClean="0"/>
              <a:t> use, following by </a:t>
            </a:r>
            <a:r>
              <a:rPr lang="en-US" sz="1200" dirty="0" err="1" smtClean="0"/>
              <a:t>Covox</a:t>
            </a:r>
            <a:r>
              <a:rPr lang="en-US" sz="1200" dirty="0" smtClean="0"/>
              <a:t> and PC Speaker </a:t>
            </a:r>
            <a:endParaRPr lang="ru-RU" sz="1200" dirty="0"/>
          </a:p>
        </p:txBody>
      </p:sp>
    </p:spTree>
    <p:extLst>
      <p:ext uri="{BB962C8B-B14F-4D97-AF65-F5344CB8AC3E}">
        <p14:creationId xmlns:p14="http://schemas.microsoft.com/office/powerpoint/2010/main" val="65946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23478"/>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tricks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120</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289248" y="878004"/>
            <a:ext cx="8219256" cy="36100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hlinkClick r:id="rId3"/>
              </a:rPr>
              <a:t>sizecoding.org </a:t>
            </a:r>
            <a:r>
              <a:rPr lang="en-US" sz="1600" dirty="0" smtClean="0"/>
              <a:t>provides lots of incredibly valuable info about tiny intro tips and tricks</a:t>
            </a:r>
          </a:p>
          <a:p>
            <a:r>
              <a:rPr lang="en-US" sz="1600" dirty="0" smtClean="0"/>
              <a:t>linear modes like 320x200 256 colors are the easiest and fastest to work with</a:t>
            </a:r>
          </a:p>
          <a:p>
            <a:r>
              <a:rPr lang="en-US" sz="1600" dirty="0" smtClean="0"/>
              <a:t>.COM files suits best for </a:t>
            </a:r>
            <a:r>
              <a:rPr lang="en-US" sz="1600" dirty="0" err="1" smtClean="0"/>
              <a:t>sizecoding</a:t>
            </a:r>
            <a:r>
              <a:rPr lang="en-US" sz="1600" dirty="0" smtClean="0"/>
              <a:t>, and you can even write your intro in a boot </a:t>
            </a:r>
            <a:r>
              <a:rPr lang="en-US" sz="1600" dirty="0" err="1" smtClean="0"/>
              <a:t>sectpr</a:t>
            </a:r>
            <a:r>
              <a:rPr lang="en-US" sz="1600" dirty="0" smtClean="0"/>
              <a:t>!  </a:t>
            </a:r>
          </a:p>
          <a:p>
            <a:r>
              <a:rPr lang="en-US" sz="1600" dirty="0"/>
              <a:t>d</a:t>
            </a:r>
            <a:r>
              <a:rPr lang="en-US" sz="1600" dirty="0" smtClean="0"/>
              <a:t>uring .COM startup, several registers are set to known state, so you can use default values to save some bytes</a:t>
            </a:r>
          </a:p>
          <a:p>
            <a:r>
              <a:rPr lang="en-US" sz="1600" dirty="0" smtClean="0"/>
              <a:t>enable listing output in your assembler and mark the hot spots with long </a:t>
            </a:r>
            <a:r>
              <a:rPr lang="en-US" sz="1600" dirty="0" err="1" smtClean="0"/>
              <a:t>opcodes</a:t>
            </a:r>
            <a:r>
              <a:rPr lang="en-US" sz="1600" dirty="0" smtClean="0"/>
              <a:t> your code, then prioritize them for size optimizing</a:t>
            </a:r>
          </a:p>
          <a:p>
            <a:r>
              <a:rPr lang="en-US" sz="1600" dirty="0" smtClean="0"/>
              <a:t>use full 16-bit register for simple instructions (</a:t>
            </a:r>
            <a:r>
              <a:rPr lang="en-US" sz="1600" dirty="0" err="1" smtClean="0"/>
              <a:t>dec</a:t>
            </a:r>
            <a:r>
              <a:rPr lang="en-US" sz="1600" dirty="0" smtClean="0"/>
              <a:t>, </a:t>
            </a:r>
            <a:r>
              <a:rPr lang="en-US" sz="1600" dirty="0" err="1" smtClean="0"/>
              <a:t>inc</a:t>
            </a:r>
            <a:r>
              <a:rPr lang="en-US" sz="1600" dirty="0" smtClean="0"/>
              <a:t>, add and so on), take a look on 1-byte instructions (</a:t>
            </a:r>
            <a:r>
              <a:rPr lang="en-US" sz="1600" dirty="0" err="1" smtClean="0"/>
              <a:t>movs</a:t>
            </a:r>
            <a:r>
              <a:rPr lang="en-US" sz="1600" dirty="0" smtClean="0"/>
              <a:t>/</a:t>
            </a:r>
            <a:r>
              <a:rPr lang="en-US" sz="1600" dirty="0" err="1" smtClean="0"/>
              <a:t>stos</a:t>
            </a:r>
            <a:r>
              <a:rPr lang="en-US" sz="1600" dirty="0" smtClean="0"/>
              <a:t>/</a:t>
            </a:r>
            <a:r>
              <a:rPr lang="en-US" sz="1600" dirty="0" err="1" smtClean="0"/>
              <a:t>xlat</a:t>
            </a:r>
            <a:r>
              <a:rPr lang="en-US" sz="1600" dirty="0" smtClean="0"/>
              <a:t>/etc.)</a:t>
            </a:r>
          </a:p>
          <a:p>
            <a:r>
              <a:rPr lang="en-US" sz="1600" dirty="0"/>
              <a:t>u</a:t>
            </a:r>
            <a:r>
              <a:rPr lang="en-US" sz="1600" dirty="0" smtClean="0"/>
              <a:t>se code as floating point constants – can really save a byte or two, if not more :)</a:t>
            </a:r>
          </a:p>
          <a:p>
            <a:r>
              <a:rPr lang="en-US" sz="1600" dirty="0" smtClean="0"/>
              <a:t>even default VGA palette can be useful, esp</a:t>
            </a:r>
            <a:r>
              <a:rPr lang="en-US" sz="1600" dirty="0"/>
              <a:t>.</a:t>
            </a:r>
            <a:r>
              <a:rPr lang="en-US" sz="1600" dirty="0" smtClean="0"/>
              <a:t> if you’re running out of free space</a:t>
            </a:r>
          </a:p>
          <a:p>
            <a:endParaRPr lang="ru-RU" sz="1600" dirty="0"/>
          </a:p>
        </p:txBody>
      </p:sp>
    </p:spTree>
    <p:extLst>
      <p:ext uri="{BB962C8B-B14F-4D97-AF65-F5344CB8AC3E}">
        <p14:creationId xmlns:p14="http://schemas.microsoft.com/office/powerpoint/2010/main" val="349518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losing words :: tips &amp; advices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121</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323528" y="1049962"/>
            <a:ext cx="8424936"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l</a:t>
            </a:r>
            <a:r>
              <a:rPr lang="en-US" sz="1800" dirty="0" smtClean="0"/>
              <a:t>earn from others, don’t hesitate to look into code sources</a:t>
            </a:r>
          </a:p>
          <a:p>
            <a:r>
              <a:rPr lang="en-US" sz="1800" dirty="0"/>
              <a:t>b</a:t>
            </a:r>
            <a:r>
              <a:rPr lang="en-US" sz="1800" dirty="0" smtClean="0"/>
              <a:t>ut at the same time, be creative! restrain from blatantly </a:t>
            </a:r>
            <a:r>
              <a:rPr lang="en-US" sz="1800" dirty="0" err="1" smtClean="0"/>
              <a:t>riping</a:t>
            </a:r>
            <a:r>
              <a:rPr lang="en-US" sz="1800" dirty="0" smtClean="0"/>
              <a:t> and copying effects, add something from yourself :)</a:t>
            </a:r>
          </a:p>
          <a:p>
            <a:r>
              <a:rPr lang="en-US" sz="1800" dirty="0" smtClean="0"/>
              <a:t>test your production on as much machines/platforms as you can</a:t>
            </a:r>
          </a:p>
          <a:p>
            <a:r>
              <a:rPr lang="en-US" sz="1800" dirty="0"/>
              <a:t>d</a:t>
            </a:r>
            <a:r>
              <a:rPr lang="en-US" sz="1800" dirty="0" smtClean="0"/>
              <a:t>o not lock out on specific hardware </a:t>
            </a:r>
            <a:r>
              <a:rPr lang="en-US" sz="1800" dirty="0"/>
              <a:t>w</a:t>
            </a:r>
            <a:r>
              <a:rPr lang="en-US" sz="1800" dirty="0" smtClean="0"/>
              <a:t>ithout a reason (like making a Pentium/VESA demo GUS-only)	</a:t>
            </a:r>
          </a:p>
          <a:p>
            <a:pPr lvl="1"/>
            <a:r>
              <a:rPr lang="en-US" sz="1600" dirty="0" smtClean="0"/>
              <a:t>yea, </a:t>
            </a:r>
            <a:r>
              <a:rPr lang="en-US" sz="1600" dirty="0" err="1" smtClean="0"/>
              <a:t>Gargaj</a:t>
            </a:r>
            <a:r>
              <a:rPr lang="en-US" sz="1600" dirty="0" smtClean="0"/>
              <a:t>, I’m talking about you :)</a:t>
            </a:r>
          </a:p>
          <a:p>
            <a:r>
              <a:rPr lang="en-US" sz="1800" dirty="0"/>
              <a:t>p</a:t>
            </a:r>
            <a:r>
              <a:rPr lang="en-US" sz="1800" dirty="0" smtClean="0"/>
              <a:t>rovide a decent video capture, but try to forget about real HW enjoyers :)</a:t>
            </a:r>
          </a:p>
          <a:p>
            <a:r>
              <a:rPr lang="en-US" sz="1800" dirty="0"/>
              <a:t>d</a:t>
            </a:r>
            <a:r>
              <a:rPr lang="en-US" sz="1800" dirty="0" smtClean="0"/>
              <a:t>on’t be afraid of your first steps, create, release, learn and improve</a:t>
            </a:r>
          </a:p>
          <a:p>
            <a:pPr lvl="1"/>
            <a:r>
              <a:rPr lang="en-US" sz="1600" dirty="0" smtClean="0"/>
              <a:t>everything is evolving iteratively</a:t>
            </a:r>
            <a:endParaRPr lang="en-US" sz="2000" dirty="0" smtClean="0"/>
          </a:p>
          <a:p>
            <a:endParaRPr lang="en-US" sz="2000" dirty="0" smtClean="0"/>
          </a:p>
          <a:p>
            <a:endParaRPr lang="ru-RU" sz="2000" dirty="0"/>
          </a:p>
        </p:txBody>
      </p:sp>
    </p:spTree>
    <p:extLst>
      <p:ext uri="{BB962C8B-B14F-4D97-AF65-F5344CB8AC3E}">
        <p14:creationId xmlns:p14="http://schemas.microsoft.com/office/powerpoint/2010/main" val="8980860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E030C87-1511-491E-BD2D-7C6D6654AA18}" type="slidenum">
              <a:rPr lang="ru-RU" smtClean="0"/>
              <a:t>122</a:t>
            </a:fld>
            <a:endParaRPr lang="ru-RU"/>
          </a:p>
        </p:txBody>
      </p:sp>
      <p:sp>
        <p:nvSpPr>
          <p:cNvPr id="3" name="Заголовок 1"/>
          <p:cNvSpPr txBox="1">
            <a:spLocks/>
          </p:cNvSpPr>
          <p:nvPr/>
        </p:nvSpPr>
        <p:spPr>
          <a:xfrm>
            <a:off x="1619672" y="1995686"/>
            <a:ext cx="5976664" cy="1285651"/>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t>Q &amp; A time :)</a:t>
            </a:r>
            <a:endParaRPr lang="ru-RU" sz="8800" dirty="0"/>
          </a:p>
        </p:txBody>
      </p:sp>
    </p:spTree>
    <p:extLst>
      <p:ext uri="{BB962C8B-B14F-4D97-AF65-F5344CB8AC3E}">
        <p14:creationId xmlns:p14="http://schemas.microsoft.com/office/powerpoint/2010/main" val="40840545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E030C87-1511-491E-BD2D-7C6D6654AA18}" type="slidenum">
              <a:rPr lang="ru-RU" smtClean="0"/>
              <a:t>123</a:t>
            </a:fld>
            <a:endParaRPr lang="ru-RU"/>
          </a:p>
        </p:txBody>
      </p:sp>
      <p:sp>
        <p:nvSpPr>
          <p:cNvPr id="3" name="Заголовок 1"/>
          <p:cNvSpPr txBox="1">
            <a:spLocks/>
          </p:cNvSpPr>
          <p:nvPr/>
        </p:nvSpPr>
        <p:spPr>
          <a:xfrm>
            <a:off x="421804" y="1984772"/>
            <a:ext cx="8136904" cy="1285651"/>
          </a:xfrm>
          <a:prstGeom prst="rect">
            <a:avLst/>
          </a:prstGeom>
        </p:spPr>
        <p:txBody>
          <a:bodyP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t>….and don’t forget to come to Combined 256b Intro Compo!...</a:t>
            </a:r>
          </a:p>
        </p:txBody>
      </p:sp>
      <p:sp>
        <p:nvSpPr>
          <p:cNvPr id="4" name="Прямоугольник 3"/>
          <p:cNvSpPr/>
          <p:nvPr/>
        </p:nvSpPr>
        <p:spPr>
          <a:xfrm>
            <a:off x="539552" y="4443958"/>
            <a:ext cx="4603376" cy="369332"/>
          </a:xfrm>
          <a:prstGeom prst="rect">
            <a:avLst/>
          </a:prstGeom>
        </p:spPr>
        <p:txBody>
          <a:bodyPr wrap="none">
            <a:spAutoFit/>
          </a:bodyPr>
          <a:lstStyle/>
          <a:p>
            <a:r>
              <a:rPr lang="en-US" dirty="0" smtClean="0"/>
              <a:t>…and other compos @ Demodulation as well :)</a:t>
            </a:r>
            <a:endParaRPr lang="en-US" dirty="0"/>
          </a:p>
        </p:txBody>
      </p:sp>
      <p:sp>
        <p:nvSpPr>
          <p:cNvPr id="5" name="Прямоугольник 4"/>
          <p:cNvSpPr/>
          <p:nvPr/>
        </p:nvSpPr>
        <p:spPr>
          <a:xfrm>
            <a:off x="1979712" y="3256681"/>
            <a:ext cx="4741554" cy="369332"/>
          </a:xfrm>
          <a:prstGeom prst="rect">
            <a:avLst/>
          </a:prstGeom>
        </p:spPr>
        <p:txBody>
          <a:bodyPr wrap="none">
            <a:spAutoFit/>
          </a:bodyPr>
          <a:lstStyle/>
          <a:p>
            <a:r>
              <a:rPr lang="en-US" dirty="0" smtClean="0"/>
              <a:t>…</a:t>
            </a:r>
            <a:r>
              <a:rPr lang="en-US" dirty="0" err="1" smtClean="0"/>
              <a:t>i</a:t>
            </a:r>
            <a:r>
              <a:rPr lang="en-US" dirty="0" smtClean="0"/>
              <a:t> made a little surprise for you, IBM PC lovers :)</a:t>
            </a:r>
            <a:endParaRPr lang="en-US" dirty="0"/>
          </a:p>
        </p:txBody>
      </p:sp>
    </p:spTree>
    <p:extLst>
      <p:ext uri="{BB962C8B-B14F-4D97-AF65-F5344CB8AC3E}">
        <p14:creationId xmlns:p14="http://schemas.microsoft.com/office/powerpoint/2010/main" val="18664855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thanks for reading and watching!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124</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179513" y="1131590"/>
            <a:ext cx="5040559" cy="72969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seminar materials</a:t>
            </a:r>
            <a:r>
              <a:rPr lang="en-US" sz="2000" dirty="0"/>
              <a:t> </a:t>
            </a:r>
            <a:r>
              <a:rPr lang="en-US" sz="2000" dirty="0" smtClean="0"/>
              <a:t>(with examples)</a:t>
            </a:r>
          </a:p>
          <a:p>
            <a:pPr marL="0" indent="0">
              <a:buNone/>
            </a:pPr>
            <a:r>
              <a:rPr lang="en-US" sz="2000" dirty="0" smtClean="0">
                <a:hlinkClick r:id="rId3"/>
              </a:rPr>
              <a:t>https</a:t>
            </a:r>
            <a:r>
              <a:rPr lang="en-US" sz="2000" dirty="0">
                <a:hlinkClick r:id="rId3"/>
              </a:rPr>
              <a:t>://</a:t>
            </a:r>
            <a:r>
              <a:rPr lang="en-US" sz="2000" dirty="0" smtClean="0">
                <a:hlinkClick r:id="rId3"/>
              </a:rPr>
              <a:t>github.com/wbcbz7/yadm21_seminar</a:t>
            </a:r>
            <a:r>
              <a:rPr lang="en-US" sz="2000" dirty="0" smtClean="0"/>
              <a:t> </a:t>
            </a:r>
            <a:endParaRPr lang="ru-RU" sz="2000" dirty="0"/>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227" y="1347614"/>
            <a:ext cx="2886917" cy="2886917"/>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Прямоугольник 4"/>
          <p:cNvSpPr/>
          <p:nvPr/>
        </p:nvSpPr>
        <p:spPr>
          <a:xfrm>
            <a:off x="335772" y="3075806"/>
            <a:ext cx="3024336" cy="1323439"/>
          </a:xfrm>
          <a:prstGeom prst="rect">
            <a:avLst/>
          </a:prstGeom>
        </p:spPr>
        <p:txBody>
          <a:bodyPr wrap="square">
            <a:spAutoFit/>
          </a:bodyPr>
          <a:lstStyle/>
          <a:p>
            <a:r>
              <a:rPr lang="en-US" sz="2000" dirty="0" smtClean="0"/>
              <a:t>contacts:</a:t>
            </a:r>
            <a:endParaRPr lang="en-US" sz="2000" dirty="0" smtClean="0"/>
          </a:p>
          <a:p>
            <a:r>
              <a:rPr lang="en-US" sz="2000" dirty="0" smtClean="0">
                <a:hlinkClick r:id="rId5"/>
              </a:rPr>
              <a:t>wbcbz7.at(at)gmail.com</a:t>
            </a:r>
            <a:endParaRPr lang="en-US" sz="2000" dirty="0" smtClean="0"/>
          </a:p>
          <a:p>
            <a:r>
              <a:rPr lang="en-US" sz="2000" dirty="0" smtClean="0">
                <a:hlinkClick r:id="rId6"/>
              </a:rPr>
              <a:t>https://t.me/wbcbz7</a:t>
            </a:r>
            <a:r>
              <a:rPr lang="en-US" sz="2000" dirty="0" smtClean="0"/>
              <a:t> </a:t>
            </a:r>
          </a:p>
          <a:p>
            <a:r>
              <a:rPr lang="en-US" sz="2000" dirty="0" smtClean="0"/>
              <a:t>discord: wbcbz7#3519</a:t>
            </a:r>
            <a:endParaRPr lang="en-US" sz="2000" dirty="0"/>
          </a:p>
        </p:txBody>
      </p:sp>
    </p:spTree>
    <p:extLst>
      <p:ext uri="{BB962C8B-B14F-4D97-AF65-F5344CB8AC3E}">
        <p14:creationId xmlns:p14="http://schemas.microsoft.com/office/powerpoint/2010/main" val="280137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moving </a:t>
            </a:r>
            <a:r>
              <a:rPr lang="en-US" sz="2400" dirty="0" smtClean="0">
                <a:sym typeface="Wingdings" panose="05000000000000000000" pitchFamily="2" charset="2"/>
              </a:rPr>
              <a:t>towards paying more attention </a:t>
            </a:r>
            <a:r>
              <a:rPr lang="en-US" sz="2400" dirty="0">
                <a:sym typeface="Wingdings" panose="05000000000000000000" pitchFamily="2" charset="2"/>
              </a:rPr>
              <a:t>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2915816" y="3797627"/>
            <a:ext cx="302433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err="1">
                <a:sym typeface="Wingdings" panose="05000000000000000000" pitchFamily="2" charset="2"/>
              </a:rPr>
              <a:t>r</a:t>
            </a:r>
            <a:r>
              <a:rPr lang="en-US" sz="2400" dirty="0" err="1" smtClean="0">
                <a:sym typeface="Wingdings" panose="05000000000000000000" pitchFamily="2" charset="2"/>
              </a:rPr>
              <a:t>eserching</a:t>
            </a:r>
            <a:r>
              <a:rPr lang="en-US" sz="2400" dirty="0" smtClean="0">
                <a:sym typeface="Wingdings" panose="05000000000000000000" pitchFamily="2" charset="2"/>
              </a:rPr>
              <a:t> </a:t>
            </a:r>
            <a:r>
              <a:rPr lang="en-US" sz="2400" dirty="0" err="1" smtClean="0">
                <a:sym typeface="Wingdings" panose="05000000000000000000" pitchFamily="2" charset="2"/>
              </a:rPr>
              <a:t>platfoms</a:t>
            </a:r>
            <a:r>
              <a:rPr lang="en-US" sz="2400" dirty="0" smtClean="0">
                <a:sym typeface="Wingdings" panose="05000000000000000000" pitchFamily="2" charset="2"/>
              </a:rPr>
              <a:t> </a:t>
            </a:r>
            <a:r>
              <a:rPr lang="en-US" sz="2400" dirty="0">
                <a:sym typeface="Wingdings" panose="05000000000000000000" pitchFamily="2" charset="2"/>
              </a:rPr>
              <a:t>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23478"/>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117848" y="713656"/>
            <a:ext cx="8424936" cy="584775"/>
          </a:xfrm>
          <a:prstGeom prst="rect">
            <a:avLst/>
          </a:prstGeom>
        </p:spPr>
        <p:txBody>
          <a:bodyPr wrap="square">
            <a:spAutoFit/>
          </a:bodyPr>
          <a:lstStyle/>
          <a:p>
            <a:r>
              <a:rPr lang="en-US" sz="1600" dirty="0">
                <a:sym typeface="Wingdings" panose="05000000000000000000" pitchFamily="2" charset="2"/>
              </a:rPr>
              <a:t> </a:t>
            </a:r>
            <a:r>
              <a:rPr lang="en-US" sz="1600" dirty="0" smtClean="0">
                <a:sym typeface="Wingdings" panose="05000000000000000000" pitchFamily="2" charset="2"/>
              </a:rPr>
              <a:t>I also had quite a large scene career period associated with </a:t>
            </a:r>
            <a:r>
              <a:rPr lang="en-US" sz="1600" dirty="0" err="1" smtClean="0">
                <a:sym typeface="Wingdings" panose="05000000000000000000" pitchFamily="2" charset="2"/>
              </a:rPr>
              <a:t>oldskool</a:t>
            </a:r>
            <a:r>
              <a:rPr lang="en-US" sz="1600" dirty="0" smtClean="0">
                <a:sym typeface="Wingdings" panose="05000000000000000000" pitchFamily="2" charset="2"/>
              </a:rPr>
              <a:t> PC stuff (and still have :) so </a:t>
            </a:r>
            <a:r>
              <a:rPr lang="en-US" sz="1600" dirty="0">
                <a:sym typeface="Wingdings" panose="05000000000000000000" pitchFamily="2" charset="2"/>
              </a:rPr>
              <a:t>I’ve made a couple of demos back then</a:t>
            </a:r>
            <a:r>
              <a:rPr lang="en-US" sz="1600" dirty="0" smtClean="0">
                <a:sym typeface="Wingdings" panose="05000000000000000000" pitchFamily="2" charset="2"/>
              </a:rPr>
              <a:t>…</a:t>
            </a:r>
            <a:endParaRPr lang="ru-RU" sz="1600" dirty="0"/>
          </a:p>
        </p:txBody>
      </p:sp>
      <p:pic>
        <p:nvPicPr>
          <p:cNvPr id="4098" name="Picture 2" descr="F:\emul\DOSBox-X\latest_build\capture\uribin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314822"/>
            <a:ext cx="2471936" cy="154496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23528" y="2912626"/>
            <a:ext cx="2339103" cy="523220"/>
          </a:xfrm>
          <a:prstGeom prst="rect">
            <a:avLst/>
          </a:prstGeom>
        </p:spPr>
        <p:txBody>
          <a:bodyPr wrap="none">
            <a:spAutoFit/>
          </a:bodyPr>
          <a:lstStyle/>
          <a:p>
            <a:pPr algn="ctr"/>
            <a:r>
              <a:rPr lang="en-US" sz="1400" i="1" dirty="0">
                <a:sym typeface="Wingdings" panose="05000000000000000000" pitchFamily="2" charset="2"/>
                <a:hlinkClick r:id="rId4"/>
              </a:rPr>
              <a:t>u</a:t>
            </a:r>
            <a:r>
              <a:rPr lang="en-US" sz="1400" i="1" dirty="0" smtClean="0">
                <a:sym typeface="Wingdings" panose="05000000000000000000" pitchFamily="2" charset="2"/>
                <a:hlinkClick r:id="rId4"/>
              </a:rPr>
              <a:t>ribin</a:t>
            </a:r>
            <a:r>
              <a:rPr lang="en-US" sz="1400" i="1" dirty="0" smtClean="0">
                <a:sym typeface="Wingdings" panose="05000000000000000000" pitchFamily="2" charset="2"/>
              </a:rPr>
              <a:t> (2016) – Pentium/VESA</a:t>
            </a:r>
            <a:br>
              <a:rPr lang="en-US" sz="1400" i="1" dirty="0" smtClean="0">
                <a:sym typeface="Wingdings" panose="05000000000000000000" pitchFamily="2" charset="2"/>
              </a:rPr>
            </a:br>
            <a:r>
              <a:rPr lang="en-US" sz="1400" i="1" dirty="0" smtClean="0">
                <a:sym typeface="Wingdings" panose="05000000000000000000" pitchFamily="2" charset="2"/>
              </a:rPr>
              <a:t>2</a:t>
            </a:r>
            <a:r>
              <a:rPr lang="en-US" sz="1400" i="1" baseline="30000" dirty="0" smtClean="0">
                <a:sym typeface="Wingdings" panose="05000000000000000000" pitchFamily="2" charset="2"/>
              </a:rPr>
              <a:t>nd</a:t>
            </a:r>
            <a:r>
              <a:rPr lang="en-US" sz="1400" i="1" dirty="0" smtClean="0">
                <a:sym typeface="Wingdings" panose="05000000000000000000" pitchFamily="2" charset="2"/>
              </a:rPr>
              <a:t>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2016</a:t>
            </a:r>
            <a:endParaRPr lang="ru-RU" sz="1400" i="1" dirty="0"/>
          </a:p>
        </p:txBody>
      </p:sp>
      <p:sp>
        <p:nvSpPr>
          <p:cNvPr id="12" name="Прямоугольник 11"/>
          <p:cNvSpPr/>
          <p:nvPr/>
        </p:nvSpPr>
        <p:spPr>
          <a:xfrm>
            <a:off x="3108510" y="2231658"/>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6" name="Прямоугольник 15"/>
          <p:cNvSpPr/>
          <p:nvPr/>
        </p:nvSpPr>
        <p:spPr>
          <a:xfrm>
            <a:off x="3203848" y="2883996"/>
            <a:ext cx="2610331" cy="523220"/>
          </a:xfrm>
          <a:prstGeom prst="rect">
            <a:avLst/>
          </a:prstGeom>
        </p:spPr>
        <p:txBody>
          <a:bodyPr wrap="none">
            <a:spAutoFit/>
          </a:bodyPr>
          <a:lstStyle/>
          <a:p>
            <a:pPr algn="ctr"/>
            <a:r>
              <a:rPr lang="en-US" sz="1400" i="1" dirty="0">
                <a:sym typeface="Wingdings" panose="05000000000000000000" pitchFamily="2" charset="2"/>
                <a:hlinkClick r:id="rId5"/>
              </a:rPr>
              <a:t>v</a:t>
            </a:r>
            <a:r>
              <a:rPr lang="en-US" sz="1400" i="1" dirty="0" smtClean="0">
                <a:sym typeface="Wingdings" panose="05000000000000000000" pitchFamily="2" charset="2"/>
                <a:hlinkClick r:id="rId5"/>
              </a:rPr>
              <a:t>olatile</a:t>
            </a:r>
            <a:r>
              <a:rPr lang="en-US" sz="1400" i="1" dirty="0" smtClean="0">
                <a:sym typeface="Wingdings" panose="05000000000000000000" pitchFamily="2" charset="2"/>
              </a:rPr>
              <a:t> (2016) – Pentium/</a:t>
            </a:r>
            <a:r>
              <a:rPr lang="en-US" sz="1400" i="1" dirty="0" err="1" smtClean="0">
                <a:sym typeface="Wingdings" panose="05000000000000000000" pitchFamily="2" charset="2"/>
              </a:rPr>
              <a:t>HiColor</a:t>
            </a:r>
            <a:r>
              <a:rPr lang="en-US" sz="1400" i="1" dirty="0" smtClean="0">
                <a:sym typeface="Wingdings" panose="05000000000000000000" pitchFamily="2" charset="2"/>
              </a:rPr>
              <a:t/>
            </a:r>
            <a:br>
              <a:rPr lang="en-US" sz="1400" i="1" dirty="0" smtClean="0">
                <a:sym typeface="Wingdings" panose="05000000000000000000" pitchFamily="2" charset="2"/>
              </a:rPr>
            </a:br>
            <a:r>
              <a:rPr lang="en-US" sz="1400" i="1" dirty="0" smtClean="0">
                <a:sym typeface="Wingdings" panose="05000000000000000000" pitchFamily="2" charset="2"/>
              </a:rPr>
              <a:t>1st @ Chaos Constructions 2016</a:t>
            </a:r>
            <a:endParaRPr lang="ru-RU" sz="1400" i="1" dirty="0"/>
          </a:p>
        </p:txBody>
      </p:sp>
      <p:pic>
        <p:nvPicPr>
          <p:cNvPr id="4099" name="Picture 3" descr="F:\emul\DOSBox-X\latest_build\capture\volatile_0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56" y="1273447"/>
            <a:ext cx="2498008" cy="15612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emul\DOSBox-X\latest_build\capture\v8df_0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6350" y="2231658"/>
            <a:ext cx="2734122" cy="1708826"/>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p:cNvSpPr/>
          <p:nvPr/>
        </p:nvSpPr>
        <p:spPr>
          <a:xfrm>
            <a:off x="5689666" y="4064754"/>
            <a:ext cx="3395610" cy="523220"/>
          </a:xfrm>
          <a:prstGeom prst="rect">
            <a:avLst/>
          </a:prstGeom>
        </p:spPr>
        <p:txBody>
          <a:bodyPr wrap="none">
            <a:spAutoFit/>
          </a:bodyPr>
          <a:lstStyle/>
          <a:p>
            <a:pPr algn="ctr"/>
            <a:r>
              <a:rPr lang="en-US" sz="1400" i="1" dirty="0" smtClean="0">
                <a:sym typeface="Wingdings" panose="05000000000000000000" pitchFamily="2" charset="2"/>
                <a:hlinkClick r:id="rId8"/>
              </a:rPr>
              <a:t>#vologda8df</a:t>
            </a:r>
            <a:r>
              <a:rPr lang="en-US" sz="1400" i="1" dirty="0" smtClean="0">
                <a:sym typeface="Wingdings" panose="05000000000000000000" pitchFamily="2" charset="2"/>
              </a:rPr>
              <a:t> (2015) – 286/EGA (</a:t>
            </a:r>
            <a:r>
              <a:rPr lang="en-US" sz="1400" i="1" dirty="0" err="1" smtClean="0">
                <a:sym typeface="Wingdings" panose="05000000000000000000" pitchFamily="2" charset="2"/>
              </a:rPr>
              <a:t>partyhack</a:t>
            </a:r>
            <a:r>
              <a:rPr lang="en-US" sz="1400" i="1" dirty="0" smtClean="0">
                <a:sym typeface="Wingdings" panose="05000000000000000000" pitchFamily="2" charset="2"/>
              </a:rPr>
              <a:t> :)</a:t>
            </a:r>
            <a:br>
              <a:rPr lang="en-US" sz="1400" i="1" dirty="0" smtClean="0">
                <a:sym typeface="Wingdings" panose="05000000000000000000" pitchFamily="2" charset="2"/>
              </a:rPr>
            </a:br>
            <a:r>
              <a:rPr lang="en-US" sz="1400" i="1" dirty="0" smtClean="0">
                <a:sym typeface="Wingdings" panose="05000000000000000000" pitchFamily="2" charset="2"/>
              </a:rPr>
              <a:t>2nd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2015</a:t>
            </a:r>
            <a:endParaRPr lang="ru-RU" sz="1400" i="1" dirty="0"/>
          </a:p>
        </p:txBody>
      </p:sp>
      <p:sp>
        <p:nvSpPr>
          <p:cNvPr id="18" name="Прямоугольник 17"/>
          <p:cNvSpPr/>
          <p:nvPr/>
        </p:nvSpPr>
        <p:spPr>
          <a:xfrm>
            <a:off x="2699792" y="3999924"/>
            <a:ext cx="2610331" cy="523220"/>
          </a:xfrm>
          <a:prstGeom prst="rect">
            <a:avLst/>
          </a:prstGeom>
        </p:spPr>
        <p:txBody>
          <a:bodyPr wrap="none">
            <a:spAutoFit/>
          </a:bodyPr>
          <a:lstStyle/>
          <a:p>
            <a:r>
              <a:rPr lang="en-US" sz="1400" i="1" dirty="0">
                <a:sym typeface="Wingdings" panose="05000000000000000000" pitchFamily="2" charset="2"/>
                <a:hlinkClick r:id="rId9"/>
              </a:rPr>
              <a:t>b</a:t>
            </a:r>
            <a:r>
              <a:rPr lang="en-US" sz="1400" i="1" dirty="0" smtClean="0">
                <a:sym typeface="Wingdings" panose="05000000000000000000" pitchFamily="2" charset="2"/>
                <a:hlinkClick r:id="rId9"/>
              </a:rPr>
              <a:t>lash</a:t>
            </a:r>
            <a:r>
              <a:rPr lang="en-US" sz="1400" i="1" dirty="0" smtClean="0">
                <a:sym typeface="Wingdings" panose="05000000000000000000" pitchFamily="2" charset="2"/>
              </a:rPr>
              <a:t> (2015) – 486/Pentium/VGA</a:t>
            </a:r>
            <a:br>
              <a:rPr lang="en-US" sz="1400" i="1" dirty="0" smtClean="0">
                <a:sym typeface="Wingdings" panose="05000000000000000000" pitchFamily="2" charset="2"/>
              </a:rPr>
            </a:br>
            <a:r>
              <a:rPr lang="en-US" sz="1400" i="1" dirty="0" smtClean="0">
                <a:sym typeface="Wingdings" panose="05000000000000000000" pitchFamily="2" charset="2"/>
              </a:rPr>
              <a:t>1st @ </a:t>
            </a:r>
            <a:r>
              <a:rPr lang="en-US" sz="1400" i="1" dirty="0" err="1" smtClean="0">
                <a:sym typeface="Wingdings" panose="05000000000000000000" pitchFamily="2" charset="2"/>
              </a:rPr>
              <a:t>Demosplash</a:t>
            </a:r>
            <a:r>
              <a:rPr lang="en-US" sz="1400" i="1" dirty="0" smtClean="0">
                <a:sym typeface="Wingdings" panose="05000000000000000000" pitchFamily="2" charset="2"/>
              </a:rPr>
              <a:t> 2015</a:t>
            </a:r>
            <a:endParaRPr lang="ru-RU" sz="1400" i="1" dirty="0"/>
          </a:p>
        </p:txBody>
      </p:sp>
      <p:pic>
        <p:nvPicPr>
          <p:cNvPr id="4101" name="Picture 5" descr="F:\emul\DOSBox-X\latest_build\capture\blash_0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439" y="3605299"/>
            <a:ext cx="2148345" cy="1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23478"/>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3" name="Прямоугольник 2"/>
          <p:cNvSpPr/>
          <p:nvPr/>
        </p:nvSpPr>
        <p:spPr>
          <a:xfrm>
            <a:off x="444947" y="3219822"/>
            <a:ext cx="2470869" cy="523220"/>
          </a:xfrm>
          <a:prstGeom prst="rect">
            <a:avLst/>
          </a:prstGeom>
        </p:spPr>
        <p:txBody>
          <a:bodyPr wrap="none">
            <a:spAutoFit/>
          </a:bodyPr>
          <a:lstStyle/>
          <a:p>
            <a:pPr algn="ctr"/>
            <a:r>
              <a:rPr lang="en-US" sz="1400" i="1" dirty="0">
                <a:sym typeface="Wingdings" panose="05000000000000000000" pitchFamily="2" charset="2"/>
                <a:hlinkClick r:id="rId3"/>
              </a:rPr>
              <a:t>s</a:t>
            </a:r>
            <a:r>
              <a:rPr lang="en-US" sz="1400" i="1" dirty="0" smtClean="0">
                <a:sym typeface="Wingdings" panose="05000000000000000000" pitchFamily="2" charset="2"/>
                <a:hlinkClick r:id="rId3"/>
              </a:rPr>
              <a:t>pirwd </a:t>
            </a:r>
            <a:r>
              <a:rPr lang="en-US" sz="1400" i="1" dirty="0" smtClean="0">
                <a:sym typeface="Wingdings" panose="05000000000000000000" pitchFamily="2" charset="2"/>
              </a:rPr>
              <a:t>(2016) – 256b/FPU/VGA</a:t>
            </a:r>
            <a:br>
              <a:rPr lang="en-US" sz="1400" i="1" dirty="0" smtClean="0">
                <a:sym typeface="Wingdings" panose="05000000000000000000" pitchFamily="2" charset="2"/>
              </a:rPr>
            </a:br>
            <a:r>
              <a:rPr lang="en-US" sz="1400" i="1" dirty="0" smtClean="0">
                <a:sym typeface="Wingdings" panose="05000000000000000000" pitchFamily="2" charset="2"/>
              </a:rPr>
              <a:t>2</a:t>
            </a:r>
            <a:r>
              <a:rPr lang="en-US" sz="1400" i="1" baseline="30000" dirty="0" smtClean="0">
                <a:sym typeface="Wingdings" panose="05000000000000000000" pitchFamily="2" charset="2"/>
              </a:rPr>
              <a:t>nd</a:t>
            </a:r>
            <a:r>
              <a:rPr lang="en-US" sz="1400" i="1" dirty="0" smtClean="0">
                <a:sym typeface="Wingdings" panose="05000000000000000000" pitchFamily="2" charset="2"/>
              </a:rPr>
              <a:t> @ </a:t>
            </a:r>
            <a:r>
              <a:rPr lang="en-US" sz="1400" i="1" dirty="0" err="1" smtClean="0">
                <a:sym typeface="Wingdings" panose="05000000000000000000" pitchFamily="2" charset="2"/>
              </a:rPr>
              <a:t>DiHalt</a:t>
            </a:r>
            <a:r>
              <a:rPr lang="en-US" sz="1400" i="1" dirty="0" smtClean="0">
                <a:sym typeface="Wingdings" panose="05000000000000000000" pitchFamily="2" charset="2"/>
              </a:rPr>
              <a:t> 2016</a:t>
            </a:r>
            <a:endParaRPr lang="ru-RU" sz="1400" i="1" dirty="0"/>
          </a:p>
        </p:txBody>
      </p:sp>
      <p:sp>
        <p:nvSpPr>
          <p:cNvPr id="12" name="Прямоугольник 11"/>
          <p:cNvSpPr/>
          <p:nvPr/>
        </p:nvSpPr>
        <p:spPr>
          <a:xfrm>
            <a:off x="3108510" y="2231658"/>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6" name="Прямоугольник 15"/>
          <p:cNvSpPr/>
          <p:nvPr/>
        </p:nvSpPr>
        <p:spPr>
          <a:xfrm>
            <a:off x="3419872" y="3507854"/>
            <a:ext cx="2424896" cy="523220"/>
          </a:xfrm>
          <a:prstGeom prst="rect">
            <a:avLst/>
          </a:prstGeom>
        </p:spPr>
        <p:txBody>
          <a:bodyPr wrap="none">
            <a:spAutoFit/>
          </a:bodyPr>
          <a:lstStyle/>
          <a:p>
            <a:pPr algn="ctr"/>
            <a:r>
              <a:rPr lang="en-US" sz="1400" i="1" dirty="0" smtClean="0">
                <a:sym typeface="Wingdings" panose="05000000000000000000" pitchFamily="2" charset="2"/>
                <a:hlinkClick r:id="rId4"/>
              </a:rPr>
              <a:t>pxor</a:t>
            </a:r>
            <a:r>
              <a:rPr lang="en-US" sz="1400" i="1" dirty="0" smtClean="0">
                <a:sym typeface="Wingdings" panose="05000000000000000000" pitchFamily="2" charset="2"/>
              </a:rPr>
              <a:t> (2017) – 256b/8088/CGA!</a:t>
            </a:r>
            <a:br>
              <a:rPr lang="en-US" sz="1400" i="1" dirty="0" smtClean="0">
                <a:sym typeface="Wingdings" panose="05000000000000000000" pitchFamily="2" charset="2"/>
              </a:rPr>
            </a:br>
            <a:r>
              <a:rPr lang="en-US" sz="1400" i="1" dirty="0" smtClean="0">
                <a:sym typeface="Wingdings" panose="05000000000000000000" pitchFamily="2" charset="2"/>
              </a:rPr>
              <a:t>7th @ </a:t>
            </a:r>
            <a:r>
              <a:rPr lang="en-US" sz="1400" i="1" dirty="0" err="1" smtClean="0">
                <a:sym typeface="Wingdings" panose="05000000000000000000" pitchFamily="2" charset="2"/>
              </a:rPr>
              <a:t>Multimatograf</a:t>
            </a:r>
            <a:r>
              <a:rPr lang="en-US" sz="1400" i="1" dirty="0" smtClean="0">
                <a:sym typeface="Wingdings" panose="05000000000000000000" pitchFamily="2" charset="2"/>
              </a:rPr>
              <a:t> 2017</a:t>
            </a:r>
            <a:endParaRPr lang="ru-RU" sz="1400" i="1" dirty="0"/>
          </a:p>
        </p:txBody>
      </p:sp>
      <p:sp>
        <p:nvSpPr>
          <p:cNvPr id="17" name="Прямоугольник 16"/>
          <p:cNvSpPr/>
          <p:nvPr/>
        </p:nvSpPr>
        <p:spPr>
          <a:xfrm>
            <a:off x="6284095" y="3920738"/>
            <a:ext cx="2206758" cy="523220"/>
          </a:xfrm>
          <a:prstGeom prst="rect">
            <a:avLst/>
          </a:prstGeom>
        </p:spPr>
        <p:txBody>
          <a:bodyPr wrap="none">
            <a:spAutoFit/>
          </a:bodyPr>
          <a:lstStyle/>
          <a:p>
            <a:pPr algn="ctr"/>
            <a:r>
              <a:rPr lang="en-US" sz="1400" i="1" dirty="0">
                <a:sym typeface="Wingdings" panose="05000000000000000000" pitchFamily="2" charset="2"/>
                <a:hlinkClick r:id="rId5"/>
              </a:rPr>
              <a:t>m</a:t>
            </a:r>
            <a:r>
              <a:rPr lang="en-US" sz="1400" i="1" dirty="0" smtClean="0">
                <a:sym typeface="Wingdings" panose="05000000000000000000" pitchFamily="2" charset="2"/>
                <a:hlinkClick r:id="rId5"/>
              </a:rPr>
              <a:t>ikrowave</a:t>
            </a:r>
            <a:r>
              <a:rPr lang="en-US" sz="1400" i="1" dirty="0" smtClean="0">
                <a:sym typeface="Wingdings" panose="05000000000000000000" pitchFamily="2" charset="2"/>
              </a:rPr>
              <a:t> (2017) – </a:t>
            </a:r>
            <a:r>
              <a:rPr lang="en-US" sz="1400" i="1" dirty="0" err="1" smtClean="0">
                <a:sym typeface="Wingdings" panose="05000000000000000000" pitchFamily="2" charset="2"/>
              </a:rPr>
              <a:t>HiColor</a:t>
            </a:r>
            <a:endParaRPr lang="en-US" sz="1400" i="1" dirty="0" smtClean="0">
              <a:sym typeface="Wingdings" panose="05000000000000000000" pitchFamily="2" charset="2"/>
            </a:endParaRPr>
          </a:p>
          <a:p>
            <a:pPr algn="ctr"/>
            <a:r>
              <a:rPr lang="en-US" sz="1400" i="1" dirty="0" smtClean="0">
                <a:sym typeface="Wingdings" panose="05000000000000000000" pitchFamily="2" charset="2"/>
              </a:rPr>
              <a:t>7th @ CC 2017</a:t>
            </a:r>
            <a:endParaRPr lang="ru-RU" sz="1400" i="1" dirty="0"/>
          </a:p>
        </p:txBody>
      </p:sp>
      <p:sp>
        <p:nvSpPr>
          <p:cNvPr id="15" name="Прямоугольник 14"/>
          <p:cNvSpPr/>
          <p:nvPr/>
        </p:nvSpPr>
        <p:spPr>
          <a:xfrm>
            <a:off x="303560" y="763153"/>
            <a:ext cx="2503249"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tiny intros …</a:t>
            </a:r>
            <a:endParaRPr lang="ru-RU" dirty="0"/>
          </a:p>
        </p:txBody>
      </p:sp>
      <p:pic>
        <p:nvPicPr>
          <p:cNvPr id="5122" name="Picture 2" descr="screenshot added by wbc\\bz7 on 2017-04-29 23:40: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1851670"/>
            <a:ext cx="2641000" cy="16704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creenshot added by sensenstahl on 2016-07-04 17:4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48" y="1242814"/>
            <a:ext cx="3048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dded by wbc\\bz7 on 2017-08-26 20:43: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936" y="2231658"/>
            <a:ext cx="2702528" cy="168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most of other </a:t>
            </a:r>
            <a:r>
              <a:rPr lang="en-US" sz="2000" dirty="0" err="1" smtClean="0">
                <a:sym typeface="Wingdings" panose="05000000000000000000" pitchFamily="2" charset="2"/>
              </a:rPr>
              <a:t>oldskool</a:t>
            </a:r>
            <a:r>
              <a:rPr lang="en-US" sz="2000" dirty="0" smtClean="0">
                <a:sym typeface="Wingdings" panose="05000000000000000000" pitchFamily="2" charset="2"/>
              </a:rPr>
              <a:t> platforms live through surge of  </a:t>
            </a:r>
            <a:r>
              <a:rPr lang="en-US" sz="2000" dirty="0" err="1" smtClean="0">
                <a:sym typeface="Wingdings" panose="05000000000000000000" pitchFamily="2" charset="2"/>
              </a:rPr>
              <a:t>retrocomputer</a:t>
            </a:r>
            <a:r>
              <a:rPr lang="en-US" sz="2000" dirty="0" smtClean="0">
                <a:sym typeface="Wingdings" panose="05000000000000000000" pitchFamily="2" charset="2"/>
              </a:rPr>
              <a:t> interest, PC is no an exception</a:t>
            </a:r>
          </a:p>
          <a:p>
            <a:pPr marL="0" indent="0">
              <a:spcBef>
                <a:spcPts val="0"/>
              </a:spcBef>
              <a:buNone/>
            </a:pPr>
            <a:r>
              <a:rPr lang="en-US" sz="2000" dirty="0">
                <a:sym typeface="Wingdings" panose="05000000000000000000" pitchFamily="2" charset="2"/>
              </a:rPr>
              <a:t>d</a:t>
            </a:r>
            <a:r>
              <a:rPr lang="en-US" sz="2000" dirty="0" smtClean="0">
                <a:sym typeface="Wingdings" panose="05000000000000000000" pitchFamily="2" charset="2"/>
              </a:rPr>
              <a:t>id you ever wanted to make something for </a:t>
            </a:r>
            <a:r>
              <a:rPr lang="en-US" sz="2000" dirty="0" err="1" smtClean="0">
                <a:sym typeface="Wingdings" panose="05000000000000000000" pitchFamily="2" charset="2"/>
              </a:rPr>
              <a:t>oldskool</a:t>
            </a:r>
            <a:r>
              <a:rPr lang="en-US" sz="2000" dirty="0" smtClean="0">
                <a:sym typeface="Wingdings" panose="05000000000000000000" pitchFamily="2" charset="2"/>
              </a:rPr>
              <a:t> PC but were afraid of? </a:t>
            </a: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 DOS/BIOS</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952440"/>
            <a:ext cx="8424936" cy="646331"/>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oh. by the way, all of my </a:t>
            </a:r>
            <a:r>
              <a:rPr lang="en-US" dirty="0" err="1" smtClean="0">
                <a:sym typeface="Wingdings" panose="05000000000000000000" pitchFamily="2" charset="2"/>
              </a:rPr>
              <a:t>Watcom</a:t>
            </a:r>
            <a:r>
              <a:rPr lang="en-US" dirty="0" smtClean="0">
                <a:sym typeface="Wingdings" panose="05000000000000000000" pitchFamily="2" charset="2"/>
              </a:rPr>
              <a:t> stuff had been open sourced :) </a:t>
            </a:r>
            <a:r>
              <a:rPr lang="en-US" dirty="0">
                <a:sym typeface="Wingdings" panose="05000000000000000000" pitchFamily="2" charset="2"/>
              </a:rPr>
              <a:t/>
            </a:r>
            <a:br>
              <a:rPr lang="en-US" dirty="0">
                <a:sym typeface="Wingdings" panose="05000000000000000000" pitchFamily="2" charset="2"/>
              </a:rPr>
            </a:br>
            <a:r>
              <a:rPr lang="en-US" dirty="0">
                <a:sym typeface="Wingdings" panose="05000000000000000000" pitchFamily="2" charset="2"/>
                <a:hlinkClick r:id="rId3"/>
              </a:rPr>
              <a:t>https://</a:t>
            </a:r>
            <a:r>
              <a:rPr lang="en-US" dirty="0" smtClean="0">
                <a:sym typeface="Wingdings" panose="05000000000000000000" pitchFamily="2" charset="2"/>
                <a:hlinkClick r:id="rId3"/>
              </a:rPr>
              <a:t>github.com/wbcbz7/watcom-stuff</a:t>
            </a:r>
            <a:r>
              <a:rPr lang="en-US" dirty="0">
                <a:sym typeface="Wingdings" panose="05000000000000000000" pitchFamily="2" charset="2"/>
              </a:rPr>
              <a:t> </a:t>
            </a:r>
            <a:endParaRPr lang="en-US" dirty="0" smtClean="0">
              <a:sym typeface="Wingdings" panose="05000000000000000000" pitchFamily="2" charset="2"/>
            </a:endParaRPr>
          </a:p>
        </p:txBody>
      </p:sp>
      <p:pic>
        <p:nvPicPr>
          <p:cNvPr id="2050" name="Picture 2" descr="http://qrcoder.ru/code/?https%3A%2F%2Fgithub.com%2Fwbcbz7%2Fwatcom-stuff&amp;10&a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700" y="1419622"/>
            <a:ext cx="2942200" cy="294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914753"/>
            <a:ext cx="561662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o</a:t>
            </a:r>
            <a:r>
              <a:rPr lang="en-US" sz="1400" dirty="0" smtClean="0">
                <a:sym typeface="Wingdings" panose="05000000000000000000" pitchFamily="2" charset="2"/>
              </a:rPr>
              <a:t>riginally IBM didn’t even intended to step on personal computer market</a:t>
            </a:r>
          </a:p>
          <a:p>
            <a:pPr>
              <a:spcBef>
                <a:spcPts val="0"/>
              </a:spcBef>
            </a:pPr>
            <a:r>
              <a:rPr lang="en-US" sz="1400" dirty="0" smtClean="0">
                <a:sym typeface="Wingdings" panose="05000000000000000000" pitchFamily="2" charset="2"/>
              </a:rPr>
              <a:t>initial proposals were purchasing design from 3rd party like Atari, later IBM internal “Project Chess” working group developed a prototype</a:t>
            </a:r>
          </a:p>
          <a:p>
            <a:pPr>
              <a:spcBef>
                <a:spcPts val="0"/>
              </a:spcBef>
            </a:pPr>
            <a:r>
              <a:rPr lang="en-US" sz="1400" dirty="0">
                <a:sym typeface="Wingdings" panose="05000000000000000000" pitchFamily="2" charset="2"/>
              </a:rPr>
              <a:t>s</a:t>
            </a:r>
            <a:r>
              <a:rPr lang="en-US" sz="1400" dirty="0" smtClean="0">
                <a:sym typeface="Wingdings" panose="05000000000000000000" pitchFamily="2" charset="2"/>
              </a:rPr>
              <a:t>everal CPUs were considered, notably TMS9900, MC68000 and i8086</a:t>
            </a:r>
          </a:p>
          <a:p>
            <a:pPr>
              <a:spcBef>
                <a:spcPts val="0"/>
              </a:spcBef>
            </a:pPr>
            <a:r>
              <a:rPr lang="en-US" sz="1400" dirty="0">
                <a:sym typeface="Wingdings" panose="05000000000000000000" pitchFamily="2" charset="2"/>
              </a:rPr>
              <a:t>i</a:t>
            </a:r>
            <a:r>
              <a:rPr lang="en-US" sz="1400" dirty="0" smtClean="0">
                <a:sym typeface="Wingdings" panose="05000000000000000000" pitchFamily="2" charset="2"/>
              </a:rPr>
              <a:t>n the end, i8088 (striped-down 8 bit bus 8086 variant) was </a:t>
            </a:r>
            <a:r>
              <a:rPr lang="en-US" sz="1400" dirty="0" err="1" smtClean="0">
                <a:sym typeface="Wingdings" panose="05000000000000000000" pitchFamily="2" charset="2"/>
              </a:rPr>
              <a:t>choosen</a:t>
            </a:r>
            <a:endParaRPr lang="en-US" sz="1400" dirty="0" smtClean="0">
              <a:sym typeface="Wingdings" panose="05000000000000000000" pitchFamily="2" charset="2"/>
            </a:endParaRPr>
          </a:p>
          <a:p>
            <a:pPr marL="0" indent="0">
              <a:spcBef>
                <a:spcPts val="0"/>
              </a:spcBef>
              <a:buNone/>
            </a:pPr>
            <a:endParaRPr lang="en-US" sz="1400" dirty="0" smtClean="0">
              <a:sym typeface="Wingdings" panose="05000000000000000000" pitchFamily="2" charset="2"/>
            </a:endParaRPr>
          </a:p>
          <a:p>
            <a:pPr marL="0" indent="0">
              <a:spcBef>
                <a:spcPts val="0"/>
              </a:spcBef>
              <a:buNone/>
            </a:pPr>
            <a:r>
              <a:rPr lang="en-US" sz="1400" dirty="0">
                <a:sym typeface="Wingdings" panose="05000000000000000000" pitchFamily="2" charset="2"/>
              </a:rPr>
              <a:t>i</a:t>
            </a:r>
            <a:r>
              <a:rPr lang="en-US" sz="1400" dirty="0" smtClean="0">
                <a:sym typeface="Wingdings" panose="05000000000000000000" pitchFamily="2" charset="2"/>
              </a:rPr>
              <a:t>n August 12, 1981 - IBM PC was introduced, with i8088 CPU, optional 8087 FPU, and 64 KB of RAM (expandable up to 256 KB), 5.25 inch single/double side FDDs and MDA or CGA display adapter</a:t>
            </a:r>
          </a:p>
          <a:p>
            <a:pPr>
              <a:spcBef>
                <a:spcPts val="0"/>
              </a:spcBef>
            </a:pPr>
            <a:r>
              <a:rPr lang="en-US" sz="1400" dirty="0" smtClean="0"/>
              <a:t>became a large success, sales </a:t>
            </a:r>
            <a:r>
              <a:rPr lang="en-US" sz="1400" dirty="0"/>
              <a:t>exceeded IBM's expectations by as much as 800%, shipping 40,000 PCs a month at one </a:t>
            </a:r>
            <a:r>
              <a:rPr lang="en-US" sz="1400" dirty="0" smtClean="0"/>
              <a:t>point.</a:t>
            </a:r>
          </a:p>
          <a:p>
            <a:pPr>
              <a:spcBef>
                <a:spcPts val="0"/>
              </a:spcBef>
            </a:pPr>
            <a:r>
              <a:rPr lang="en-US" sz="1400" dirty="0">
                <a:sym typeface="Wingdings" panose="05000000000000000000" pitchFamily="2" charset="2"/>
              </a:rPr>
              <a:t>s</a:t>
            </a:r>
            <a:r>
              <a:rPr lang="en-US" sz="1400" dirty="0" smtClean="0">
                <a:sym typeface="Wingdings" panose="05000000000000000000" pitchFamily="2" charset="2"/>
              </a:rPr>
              <a:t>hipped with PC-DOS (customized IBM version of MS-DOS ), eventually made Microsoft the #1 software developer</a:t>
            </a:r>
          </a:p>
          <a:p>
            <a:pPr>
              <a:spcBef>
                <a:spcPts val="0"/>
              </a:spcBef>
            </a:pPr>
            <a:r>
              <a:rPr lang="en-US" sz="1400" dirty="0" smtClean="0">
                <a:sym typeface="Wingdings" panose="05000000000000000000" pitchFamily="2" charset="2"/>
              </a:rPr>
              <a:t>gained instant and widespread software and hardware support</a:t>
            </a:r>
          </a:p>
          <a:p>
            <a:pPr lvl="1">
              <a:spcBef>
                <a:spcPts val="0"/>
              </a:spcBef>
            </a:pPr>
            <a:r>
              <a:rPr lang="en-US" sz="1000" dirty="0">
                <a:sym typeface="Wingdings" panose="05000000000000000000" pitchFamily="2" charset="2"/>
              </a:rPr>
              <a:t>o</a:t>
            </a:r>
            <a:r>
              <a:rPr lang="en-US" sz="1000" dirty="0" smtClean="0">
                <a:sym typeface="Wingdings" panose="05000000000000000000" pitchFamily="2" charset="2"/>
              </a:rPr>
              <a:t>pen architecture and simple design extremely encouraged </a:t>
            </a:r>
            <a:r>
              <a:rPr lang="en-US" sz="1000" dirty="0">
                <a:sym typeface="Wingdings" panose="05000000000000000000" pitchFamily="2" charset="2"/>
              </a:rPr>
              <a:t>n</a:t>
            </a:r>
            <a:r>
              <a:rPr lang="en-US" sz="1000" dirty="0" smtClean="0">
                <a:sym typeface="Wingdings" panose="05000000000000000000" pitchFamily="2" charset="2"/>
              </a:rPr>
              <a:t>ew developers</a:t>
            </a:r>
          </a:p>
          <a:p>
            <a:pPr>
              <a:spcBef>
                <a:spcPts val="0"/>
              </a:spcBef>
            </a:pPr>
            <a:endParaRPr lang="en-US" sz="1400" dirty="0" smtClean="0">
              <a:sym typeface="Wingdings" panose="05000000000000000000" pitchFamily="2" charset="2"/>
            </a:endParaRPr>
          </a:p>
          <a:p>
            <a:pPr marL="0" indent="0">
              <a:spcBef>
                <a:spcPts val="0"/>
              </a:spcBef>
              <a:buNone/>
            </a:pPr>
            <a:r>
              <a:rPr lang="en-US" sz="1400" dirty="0" smtClean="0">
                <a:sym typeface="Wingdings" panose="05000000000000000000" pitchFamily="2" charset="2"/>
              </a:rPr>
              <a:t>Later, in 1982, PC/XT entered the market</a:t>
            </a:r>
          </a:p>
          <a:p>
            <a:pPr>
              <a:spcBef>
                <a:spcPts val="0"/>
              </a:spcBef>
            </a:pPr>
            <a:r>
              <a:rPr lang="en-US" sz="1400" dirty="0" smtClean="0">
                <a:sym typeface="Wingdings" panose="05000000000000000000" pitchFamily="2" charset="2"/>
              </a:rPr>
              <a:t>Added internal hard disk, </a:t>
            </a:r>
            <a:r>
              <a:rPr lang="en-US" sz="1400" dirty="0" err="1" smtClean="0">
                <a:sym typeface="Wingdings" panose="05000000000000000000" pitchFamily="2" charset="2"/>
              </a:rPr>
              <a:t>entended</a:t>
            </a:r>
            <a:r>
              <a:rPr lang="en-US" sz="1400" dirty="0" smtClean="0">
                <a:sym typeface="Wingdings" panose="05000000000000000000" pitchFamily="2" charset="2"/>
              </a:rPr>
              <a:t> expansion capability, pumped memory capacity up to 640 KB </a:t>
            </a:r>
          </a:p>
        </p:txBody>
      </p:sp>
      <p:pic>
        <p:nvPicPr>
          <p:cNvPr id="3076" name="Picture 4" descr="https://upload.wikimedia.org/wikipedia/en/thumb/1/11/IBM_PC_XT_5160.JPG/800px-IBM_PC_XT_5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096520"/>
            <a:ext cx="2592288" cy="345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4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a:t>
            </a:r>
            <a:r>
              <a:rPr lang="en-US" sz="3600" dirty="0" err="1" smtClean="0"/>
              <a:t>jr</a:t>
            </a:r>
            <a:r>
              <a:rPr lang="en-US" sz="3600" dirty="0" smtClean="0"/>
              <a:t> and </a:t>
            </a:r>
            <a:r>
              <a:rPr lang="en-US" sz="3600" dirty="0" err="1" smtClean="0"/>
              <a:t>tandy</a:t>
            </a:r>
            <a:r>
              <a:rPr lang="en-US" sz="3600" dirty="0" smtClean="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smtClean="0">
                <a:sym typeface="Wingdings" panose="05000000000000000000" pitchFamily="2" charset="2"/>
              </a:rPr>
              <a:t>With the success of original PC, IBM  tried to enter home and entertainment market with </a:t>
            </a:r>
            <a:r>
              <a:rPr lang="en-US" sz="1400" dirty="0" err="1" smtClean="0">
                <a:sym typeface="Wingdings" panose="05000000000000000000" pitchFamily="2" charset="2"/>
              </a:rPr>
              <a:t>PCjr</a:t>
            </a:r>
            <a:r>
              <a:rPr lang="en-US" sz="1400" dirty="0" smtClean="0">
                <a:sym typeface="Wingdings" panose="05000000000000000000" pitchFamily="2" charset="2"/>
              </a:rPr>
              <a:t> in 1984</a:t>
            </a:r>
            <a:endParaRPr lang="en-US" sz="1400" dirty="0">
              <a:sym typeface="Wingdings" panose="05000000000000000000" pitchFamily="2" charset="2"/>
            </a:endParaRPr>
          </a:p>
          <a:p>
            <a:pPr>
              <a:spcBef>
                <a:spcPts val="0"/>
              </a:spcBef>
            </a:pPr>
            <a:r>
              <a:rPr lang="en-US" sz="1400" dirty="0">
                <a:sym typeface="Wingdings" panose="05000000000000000000" pitchFamily="2" charset="2"/>
              </a:rPr>
              <a:t>e</a:t>
            </a:r>
            <a:r>
              <a:rPr lang="en-US" sz="1400" dirty="0" smtClean="0">
                <a:sym typeface="Wingdings" panose="05000000000000000000" pitchFamily="2" charset="2"/>
              </a:rPr>
              <a:t>nhanced sound and graphics capabilities</a:t>
            </a:r>
          </a:p>
          <a:p>
            <a:pPr>
              <a:spcBef>
                <a:spcPts val="0"/>
              </a:spcBef>
            </a:pPr>
            <a:r>
              <a:rPr lang="en-US" sz="1400" dirty="0" smtClean="0">
                <a:sym typeface="Wingdings" panose="05000000000000000000" pitchFamily="2" charset="2"/>
              </a:rPr>
              <a:t>64 or 128 KB of unified (CPU and video controller shared) RAM </a:t>
            </a:r>
          </a:p>
          <a:p>
            <a:pPr>
              <a:spcBef>
                <a:spcPts val="0"/>
              </a:spcBef>
            </a:pPr>
            <a:r>
              <a:rPr lang="en-US" sz="1400" dirty="0">
                <a:sym typeface="Wingdings" panose="05000000000000000000" pitchFamily="2" charset="2"/>
              </a:rPr>
              <a:t>i</a:t>
            </a:r>
            <a:r>
              <a:rPr lang="en-US" sz="1400" dirty="0" smtClean="0">
                <a:sym typeface="Wingdings" panose="05000000000000000000" pitchFamily="2" charset="2"/>
              </a:rPr>
              <a:t>nternal 5.25’ floppy drive and cartridge slot</a:t>
            </a:r>
          </a:p>
          <a:p>
            <a:pPr marL="0" indent="0">
              <a:spcBef>
                <a:spcPts val="0"/>
              </a:spcBef>
              <a:buNone/>
            </a:pPr>
            <a:r>
              <a:rPr lang="en-US" sz="1400" dirty="0">
                <a:sym typeface="Wingdings" panose="05000000000000000000" pitchFamily="2" charset="2"/>
              </a:rPr>
              <a:t>e</a:t>
            </a:r>
            <a:r>
              <a:rPr lang="en-US" sz="1400" dirty="0" smtClean="0">
                <a:sym typeface="Wingdings" panose="05000000000000000000" pitchFamily="2" charset="2"/>
              </a:rPr>
              <a:t>nded up with numerous manufacturing and compatibility issues, becoming a failure</a:t>
            </a:r>
          </a:p>
          <a:p>
            <a:pPr>
              <a:spcBef>
                <a:spcPts val="0"/>
              </a:spcBef>
            </a:pPr>
            <a:r>
              <a:rPr lang="en-US" sz="1400" dirty="0">
                <a:sym typeface="Wingdings" panose="05000000000000000000" pitchFamily="2" charset="2"/>
              </a:rPr>
              <a:t>n</a:t>
            </a:r>
            <a:r>
              <a:rPr lang="en-US" sz="1400" dirty="0" smtClean="0">
                <a:sym typeface="Wingdings" panose="05000000000000000000" pitchFamily="2" charset="2"/>
              </a:rPr>
              <a:t>evertheless, some games take advantage of </a:t>
            </a:r>
            <a:r>
              <a:rPr lang="en-US" sz="1400" dirty="0" err="1" smtClean="0">
                <a:sym typeface="Wingdings" panose="05000000000000000000" pitchFamily="2" charset="2"/>
              </a:rPr>
              <a:t>PCjr</a:t>
            </a:r>
            <a:r>
              <a:rPr lang="en-US" sz="1400" dirty="0" smtClean="0">
                <a:sym typeface="Wingdings" panose="05000000000000000000" pitchFamily="2" charset="2"/>
              </a:rPr>
              <a:t> capabilities</a:t>
            </a:r>
          </a:p>
          <a:p>
            <a:pPr>
              <a:spcBef>
                <a:spcPts val="0"/>
              </a:spcBef>
            </a:pPr>
            <a:endParaRPr lang="en-US" sz="1400" dirty="0">
              <a:sym typeface="Wingdings" panose="05000000000000000000" pitchFamily="2" charset="2"/>
            </a:endParaRPr>
          </a:p>
          <a:p>
            <a:pPr marL="0" indent="0">
              <a:spcBef>
                <a:spcPts val="0"/>
              </a:spcBef>
              <a:buNone/>
            </a:pPr>
            <a:r>
              <a:rPr lang="en-US" sz="1400" dirty="0" smtClean="0">
                <a:sym typeface="Wingdings" panose="05000000000000000000" pitchFamily="2" charset="2"/>
              </a:rPr>
              <a:t>Tandy 1000 was produced by Tandy Corporation for Radio Shack shops, introduced in 1984</a:t>
            </a:r>
          </a:p>
          <a:p>
            <a:pPr>
              <a:spcBef>
                <a:spcPts val="0"/>
              </a:spcBef>
            </a:pPr>
            <a:r>
              <a:rPr lang="en-US" sz="1400" dirty="0">
                <a:sym typeface="Wingdings" panose="05000000000000000000" pitchFamily="2" charset="2"/>
              </a:rPr>
              <a:t>b</a:t>
            </a:r>
            <a:r>
              <a:rPr lang="en-US" sz="1400" dirty="0" smtClean="0">
                <a:sym typeface="Wingdings" panose="05000000000000000000" pitchFamily="2" charset="2"/>
              </a:rPr>
              <a:t>asically with same capabilities as </a:t>
            </a:r>
            <a:r>
              <a:rPr lang="en-US" sz="1400" dirty="0" err="1" smtClean="0">
                <a:sym typeface="Wingdings" panose="05000000000000000000" pitchFamily="2" charset="2"/>
              </a:rPr>
              <a:t>PCjr</a:t>
            </a:r>
            <a:r>
              <a:rPr lang="en-US" sz="1400" dirty="0" smtClean="0">
                <a:sym typeface="Wingdings" panose="05000000000000000000" pitchFamily="2" charset="2"/>
              </a:rPr>
              <a:t>, but fixed obvious flaws like allowing easier memory expansion and DOS compatibility</a:t>
            </a:r>
          </a:p>
          <a:p>
            <a:pPr>
              <a:spcBef>
                <a:spcPts val="0"/>
              </a:spcBef>
            </a:pPr>
            <a:r>
              <a:rPr lang="en-US" sz="1400" dirty="0" smtClean="0">
                <a:sym typeface="Wingdings" panose="05000000000000000000" pitchFamily="2" charset="2"/>
              </a:rPr>
              <a:t>lower priced than most PC clones, received moderate success</a:t>
            </a:r>
          </a:p>
          <a:p>
            <a:pPr>
              <a:spcBef>
                <a:spcPts val="0"/>
              </a:spcBef>
            </a:pPr>
            <a:r>
              <a:rPr lang="en-US" sz="1400" dirty="0">
                <a:sym typeface="Wingdings" panose="05000000000000000000" pitchFamily="2" charset="2"/>
              </a:rPr>
              <a:t>l</a:t>
            </a:r>
            <a:r>
              <a:rPr lang="en-US" sz="1400" dirty="0" smtClean="0">
                <a:sym typeface="Wingdings" panose="05000000000000000000" pitchFamily="2" charset="2"/>
              </a:rPr>
              <a:t>ater SX/LX models further fixed compatibility issues and added more features</a:t>
            </a:r>
            <a:endParaRPr lang="en-US" sz="1400" dirty="0">
              <a:sym typeface="Wingdings" panose="05000000000000000000" pitchFamily="2" charset="2"/>
            </a:endParaRPr>
          </a:p>
          <a:p>
            <a:pPr marL="0" indent="0">
              <a:spcBef>
                <a:spcPts val="0"/>
              </a:spcBef>
              <a:buNone/>
            </a:pPr>
            <a:endParaRPr lang="en-US" sz="1400" dirty="0">
              <a:sym typeface="Wingdings" panose="05000000000000000000" pitchFamily="2" charset="2"/>
            </a:endParaRPr>
          </a:p>
        </p:txBody>
      </p:sp>
      <p:pic>
        <p:nvPicPr>
          <p:cNvPr id="6146" name="Picture 2" descr="Ibm pcjr with displ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880462"/>
            <a:ext cx="1995550" cy="24490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andy 1000 computer origin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7604" y="2863052"/>
            <a:ext cx="2232248" cy="189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48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pc/at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179512" y="914753"/>
            <a:ext cx="4752528"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Released in 1984, marks the start of new PC era </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new Intel 80286 CPU at 6 or 8 MHz</a:t>
            </a: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xtended XT system bus to 16 bit (later known as ISA)</a:t>
            </a:r>
          </a:p>
          <a:p>
            <a:pPr>
              <a:spcBef>
                <a:spcPts val="0"/>
              </a:spcBef>
            </a:pPr>
            <a:r>
              <a:rPr lang="en-US" sz="1600" dirty="0" smtClean="0">
                <a:sym typeface="Wingdings" panose="05000000000000000000" pitchFamily="2" charset="2"/>
              </a:rPr>
              <a:t>optionally bundled with new EGA graphics adapter</a:t>
            </a: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nhanced IRQ and DMA support (16 IRQs </a:t>
            </a:r>
            <a:r>
              <a:rPr lang="en-US" sz="1600" dirty="0" err="1" smtClean="0">
                <a:sym typeface="Wingdings" panose="05000000000000000000" pitchFamily="2" charset="2"/>
              </a:rPr>
              <a:t>vs</a:t>
            </a:r>
            <a:r>
              <a:rPr lang="en-US" sz="1600" dirty="0" smtClean="0">
                <a:sym typeface="Wingdings" panose="05000000000000000000" pitchFamily="2" charset="2"/>
              </a:rPr>
              <a:t> 8 in XT, added 3 16-bit DMA channels</a:t>
            </a:r>
            <a:r>
              <a:rPr lang="en-US" sz="1600" dirty="0">
                <a:sym typeface="Wingdings" panose="05000000000000000000" pitchFamily="2" charset="2"/>
              </a:rPr>
              <a:t>)</a:t>
            </a:r>
            <a:endParaRPr lang="en-US" sz="1600" dirty="0" smtClean="0">
              <a:sym typeface="Wingdings" panose="05000000000000000000" pitchFamily="2" charset="2"/>
            </a:endParaRPr>
          </a:p>
          <a:p>
            <a:pPr>
              <a:spcBef>
                <a:spcPts val="0"/>
              </a:spcBef>
            </a:pPr>
            <a:r>
              <a:rPr lang="en-US" sz="1600" dirty="0">
                <a:sym typeface="Wingdings" panose="05000000000000000000" pitchFamily="2" charset="2"/>
              </a:rPr>
              <a:t>b</a:t>
            </a:r>
            <a:r>
              <a:rPr lang="en-US" sz="1600" dirty="0" smtClean="0">
                <a:sym typeface="Wingdings" panose="05000000000000000000" pitchFamily="2" charset="2"/>
              </a:rPr>
              <a:t>attery-backed real-time clock using MC146818 IC, with additional storage for date, time and system settings</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e</a:t>
            </a:r>
            <a:r>
              <a:rPr lang="en-US" sz="1600" dirty="0" smtClean="0">
                <a:sym typeface="Wingdings" panose="05000000000000000000" pitchFamily="2" charset="2"/>
              </a:rPr>
              <a:t>xpanded memory capacity up to 16 MB</a:t>
            </a:r>
          </a:p>
          <a:p>
            <a:pPr>
              <a:spcBef>
                <a:spcPts val="0"/>
              </a:spcBef>
            </a:pPr>
            <a:r>
              <a:rPr lang="en-US" sz="1600" dirty="0" smtClean="0">
                <a:sym typeface="Wingdings" panose="05000000000000000000" pitchFamily="2" charset="2"/>
              </a:rPr>
              <a:t>1.2 MB 5.25 FDDs and 16-bit hard disk controller</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still being functionally open design, actively cloned by many vendors</a:t>
            </a:r>
          </a:p>
          <a:p>
            <a:pPr lvl="1">
              <a:spcBef>
                <a:spcPts val="0"/>
              </a:spcBef>
            </a:pPr>
            <a:r>
              <a:rPr lang="en-US" sz="1200" dirty="0">
                <a:sym typeface="Wingdings" panose="05000000000000000000" pitchFamily="2" charset="2"/>
              </a:rPr>
              <a:t>m</a:t>
            </a:r>
            <a:r>
              <a:rPr lang="en-US" sz="1200" dirty="0" smtClean="0">
                <a:sym typeface="Wingdings" panose="05000000000000000000" pitchFamily="2" charset="2"/>
              </a:rPr>
              <a:t>odern PCs are also retain “AT compatibility” :)</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064" y="1275606"/>
            <a:ext cx="3927984" cy="2618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78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ps/2</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introduced in 1987 </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wide range of models – from 8086-based Model 20/25 to high-performance 486 and Pentium machines</a:t>
            </a:r>
          </a:p>
          <a:p>
            <a:pPr>
              <a:spcBef>
                <a:spcPts val="0"/>
              </a:spcBef>
            </a:pPr>
            <a:r>
              <a:rPr lang="en-US" sz="1600" dirty="0" smtClean="0">
                <a:sym typeface="Wingdings" panose="05000000000000000000" pitchFamily="2" charset="2"/>
              </a:rPr>
              <a:t>software compatible with PC and AT, much like other PC clones</a:t>
            </a:r>
          </a:p>
          <a:p>
            <a:pPr>
              <a:spcBef>
                <a:spcPts val="0"/>
              </a:spcBef>
            </a:pPr>
            <a:r>
              <a:rPr lang="en-US" sz="1600" dirty="0" smtClean="0">
                <a:sym typeface="Wingdings" panose="05000000000000000000" pitchFamily="2" charset="2"/>
              </a:rPr>
              <a:t>introduced 3.5 inch floppy drives, PS/2 keyboard and mouse interfaces, VGA display adapter and 72-pin SIMM memory modules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moved from 8/16-bit ISA bus to proprietary MCA bus, increasing performance but also locking out independent vendors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overall </a:t>
            </a:r>
            <a:r>
              <a:rPr lang="en-US" sz="1600" dirty="0">
                <a:sym typeface="Wingdings" panose="05000000000000000000" pitchFamily="2" charset="2"/>
              </a:rPr>
              <a:t>being </a:t>
            </a:r>
            <a:r>
              <a:rPr lang="en-US" sz="1600" dirty="0" smtClean="0">
                <a:sym typeface="Wingdings" panose="05000000000000000000" pitchFamily="2" charset="2"/>
              </a:rPr>
              <a:t>more an </a:t>
            </a:r>
            <a:r>
              <a:rPr lang="en-US" sz="1600" dirty="0">
                <a:sym typeface="Wingdings" panose="05000000000000000000" pitchFamily="2" charset="2"/>
              </a:rPr>
              <a:t>attempt to control the entire PC </a:t>
            </a:r>
            <a:r>
              <a:rPr lang="en-US" sz="1600" dirty="0" smtClean="0">
                <a:sym typeface="Wingdings" panose="05000000000000000000" pitchFamily="2" charset="2"/>
              </a:rPr>
              <a:t>market, ultimately failed</a:t>
            </a:r>
          </a:p>
          <a:p>
            <a:pPr lvl="1">
              <a:spcBef>
                <a:spcPts val="0"/>
              </a:spcBef>
            </a:pPr>
            <a:r>
              <a:rPr lang="en-US" sz="1200" dirty="0" smtClean="0">
                <a:sym typeface="Wingdings" panose="05000000000000000000" pitchFamily="2" charset="2"/>
              </a:rPr>
              <a:t>IBM then turned into niche PC vendor, with notable ThinkPad laptop series</a:t>
            </a:r>
            <a:endParaRPr lang="en-US" sz="1200" dirty="0">
              <a:sym typeface="Wingdings" panose="05000000000000000000" pitchFamily="2" charset="2"/>
            </a:endParaRPr>
          </a:p>
          <a:p>
            <a:pPr>
              <a:spcBef>
                <a:spcPts val="0"/>
              </a:spcBef>
            </a:pPr>
            <a:endParaRPr lang="en-US" sz="1600" dirty="0" smtClean="0">
              <a:sym typeface="Wingdings" panose="05000000000000000000" pitchFamily="2" charset="2"/>
            </a:endParaRPr>
          </a:p>
        </p:txBody>
      </p:sp>
      <p:sp>
        <p:nvSpPr>
          <p:cNvPr id="2" name="AutoShape 4" descr="https://upload.wikimedia.org/wikipedia/commons/c/ca/Personal_System_2_Model_25.png"/>
          <p:cNvSpPr>
            <a:spLocks noChangeAspect="1" noChangeArrowheads="1"/>
          </p:cNvSpPr>
          <p:nvPr/>
        </p:nvSpPr>
        <p:spPr bwMode="auto">
          <a:xfrm>
            <a:off x="155575" y="-2879725"/>
            <a:ext cx="5267325" cy="6000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48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0591" y="1307008"/>
            <a:ext cx="2632721" cy="299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190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meet the clones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smtClean="0">
                <a:sym typeface="Wingdings" panose="05000000000000000000" pitchFamily="2" charset="2"/>
              </a:rPr>
              <a:t>After IBM PC success, other companies started to produce functional or full clones of original machine, often with expanded capabilities</a:t>
            </a:r>
            <a:endParaRPr lang="en-US" sz="1600" dirty="0">
              <a:sym typeface="Wingdings" panose="05000000000000000000" pitchFamily="2" charset="2"/>
            </a:endParaRPr>
          </a:p>
          <a:p>
            <a:pPr>
              <a:spcBef>
                <a:spcPts val="0"/>
              </a:spcBef>
            </a:pPr>
            <a:r>
              <a:rPr lang="en-US" sz="1600" dirty="0" smtClean="0">
                <a:sym typeface="Wingdings" panose="05000000000000000000" pitchFamily="2" charset="2"/>
              </a:rPr>
              <a:t>IBM published schematics and detailed operation info in Technical Reference manuals, only BIOS remained copyrighted</a:t>
            </a:r>
          </a:p>
          <a:p>
            <a:pPr lvl="1">
              <a:spcBef>
                <a:spcPts val="0"/>
              </a:spcBef>
            </a:pPr>
            <a:r>
              <a:rPr lang="en-US" sz="1200" dirty="0" smtClean="0">
                <a:sym typeface="Wingdings" panose="05000000000000000000" pitchFamily="2" charset="2"/>
              </a:rPr>
              <a:t>several vendors made clean room implementations, notably American Megatrends, Phoenix and Award Software</a:t>
            </a:r>
          </a:p>
          <a:p>
            <a:pPr>
              <a:spcBef>
                <a:spcPts val="0"/>
              </a:spcBef>
            </a:pPr>
            <a:r>
              <a:rPr lang="en-US" sz="1600" dirty="0" smtClean="0">
                <a:sym typeface="Wingdings" panose="05000000000000000000" pitchFamily="2" charset="2"/>
              </a:rPr>
              <a:t>1982’s Columbia Data Products MPC 1600 is the first 100% IBM PC compatible clone</a:t>
            </a:r>
          </a:p>
          <a:p>
            <a:pPr>
              <a:spcBef>
                <a:spcPts val="0"/>
              </a:spcBef>
            </a:pPr>
            <a:r>
              <a:rPr lang="en-US" sz="1600" dirty="0">
                <a:sym typeface="Wingdings" panose="05000000000000000000" pitchFamily="2" charset="2"/>
              </a:rPr>
              <a:t>f</a:t>
            </a:r>
            <a:r>
              <a:rPr lang="en-US" sz="1600" dirty="0" smtClean="0">
                <a:sym typeface="Wingdings" panose="05000000000000000000" pitchFamily="2" charset="2"/>
              </a:rPr>
              <a:t>irst i386 PC was produced by Compaq in 1986, year before IBM PS/2</a:t>
            </a:r>
          </a:p>
          <a:p>
            <a:pPr>
              <a:spcBef>
                <a:spcPts val="0"/>
              </a:spcBef>
            </a:pPr>
            <a:r>
              <a:rPr lang="en-US" sz="1600" dirty="0" smtClean="0">
                <a:sym typeface="Wingdings" panose="05000000000000000000" pitchFamily="2" charset="2"/>
              </a:rPr>
              <a:t>by the end of 80s, PC clones became dominant in market, and IBM eventually lost control under PC ecosystem</a:t>
            </a:r>
          </a:p>
          <a:p>
            <a:pPr lvl="1">
              <a:spcBef>
                <a:spcPts val="0"/>
              </a:spcBef>
            </a:pPr>
            <a:r>
              <a:rPr lang="en-US" sz="1200" dirty="0" smtClean="0">
                <a:sym typeface="Wingdings" panose="05000000000000000000" pitchFamily="2" charset="2"/>
              </a:rPr>
              <a:t>Intel and Microsoft became the leading force of PC evolution</a:t>
            </a:r>
            <a:endParaRPr lang="en-US" sz="1200" dirty="0">
              <a:sym typeface="Wingdings" panose="05000000000000000000" pitchFamily="2" charset="2"/>
            </a:endParaRPr>
          </a:p>
        </p:txBody>
      </p:sp>
      <p:pic>
        <p:nvPicPr>
          <p:cNvPr id="11266" name="Picture 2" descr="OLD-COMPUTERS.COM Museum ~ Columbia Data Products M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669" y="195486"/>
            <a:ext cx="1705372" cy="191001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7118652" y="2139702"/>
            <a:ext cx="1197764" cy="369332"/>
          </a:xfrm>
          <a:prstGeom prst="rect">
            <a:avLst/>
          </a:prstGeom>
        </p:spPr>
        <p:txBody>
          <a:bodyPr wrap="none">
            <a:spAutoFit/>
          </a:bodyPr>
          <a:lstStyle/>
          <a:p>
            <a:r>
              <a:rPr lang="en-US" dirty="0">
                <a:sym typeface="Wingdings" panose="05000000000000000000" pitchFamily="2" charset="2"/>
              </a:rPr>
              <a:t>MPC 1600 </a:t>
            </a:r>
            <a:endParaRPr lang="ru-RU" dirty="0"/>
          </a:p>
        </p:txBody>
      </p:sp>
      <p:pic>
        <p:nvPicPr>
          <p:cNvPr id="11268" name="Picture 4" descr="Compaq Deskpro 386 - The Silicon Under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973" y="2568976"/>
            <a:ext cx="2187562" cy="1910168"/>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529972" y="4515966"/>
            <a:ext cx="2197525" cy="369332"/>
          </a:xfrm>
          <a:prstGeom prst="rect">
            <a:avLst/>
          </a:prstGeom>
        </p:spPr>
        <p:txBody>
          <a:bodyPr wrap="none">
            <a:spAutoFit/>
          </a:bodyPr>
          <a:lstStyle/>
          <a:p>
            <a:r>
              <a:rPr lang="en-US" dirty="0" smtClean="0">
                <a:sym typeface="Wingdings" panose="05000000000000000000" pitchFamily="2" charset="2"/>
              </a:rPr>
              <a:t>Compaq </a:t>
            </a:r>
            <a:r>
              <a:rPr lang="en-US" dirty="0" err="1" smtClean="0">
                <a:sym typeface="Wingdings" panose="05000000000000000000" pitchFamily="2" charset="2"/>
              </a:rPr>
              <a:t>Deskpro</a:t>
            </a:r>
            <a:r>
              <a:rPr lang="en-US" dirty="0" smtClean="0">
                <a:sym typeface="Wingdings" panose="05000000000000000000" pitchFamily="2" charset="2"/>
              </a:rPr>
              <a:t> 386</a:t>
            </a:r>
            <a:endParaRPr lang="ru-RU" dirty="0"/>
          </a:p>
        </p:txBody>
      </p:sp>
    </p:spTree>
    <p:extLst>
      <p:ext uri="{BB962C8B-B14F-4D97-AF65-F5344CB8AC3E}">
        <p14:creationId xmlns:p14="http://schemas.microsoft.com/office/powerpoint/2010/main" val="3329368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meet the clones</a:t>
            </a:r>
            <a:endParaRPr lang="ru-RU" sz="3600" dirty="0"/>
          </a:p>
        </p:txBody>
      </p:sp>
      <p:sp>
        <p:nvSpPr>
          <p:cNvPr id="5" name="Объект 2"/>
          <p:cNvSpPr txBox="1">
            <a:spLocks/>
          </p:cNvSpPr>
          <p:nvPr/>
        </p:nvSpPr>
        <p:spPr>
          <a:xfrm>
            <a:off x="323528" y="914753"/>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2745"/>
            <a:ext cx="7560840" cy="5048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smtClean="0">
                <a:sym typeface="Wingdings" panose="05000000000000000000" pitchFamily="2" charset="2"/>
              </a:rPr>
              <a:t>..and since then, everyone could built their own PCs…</a:t>
            </a:r>
            <a:endParaRPr lang="en-US" sz="1600" dirty="0">
              <a:sym typeface="Wingdings" panose="05000000000000000000" pitchFamily="2" charset="2"/>
            </a:endParaRPr>
          </a:p>
        </p:txBody>
      </p:sp>
      <p:pic>
        <p:nvPicPr>
          <p:cNvPr id="12290" name="Picture 2" descr="Compaq Deskpro 486/33M Computer Case Barebones con 129124-001 y 129449-001  bds | eB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44272"/>
            <a:ext cx="2857500" cy="1905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2" name="Picture 4" descr="IBM Aptiva 2170 1998 PC Master Race Edition | Overclock.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409943"/>
            <a:ext cx="2298930" cy="30652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294" name="Picture 6" descr="Baby AT cases, need some advice \ VOG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1820" y="2738657"/>
            <a:ext cx="3419825" cy="20383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a:t>
            </a:r>
            <a:r>
              <a:rPr lang="en-US" sz="1600" dirty="0" smtClean="0">
                <a:sym typeface="Wingdings" panose="05000000000000000000" pitchFamily="2" charset="2"/>
              </a:rPr>
              <a:t>Hz</a:t>
            </a:r>
          </a:p>
          <a:p>
            <a:pPr lvl="1">
              <a:spcBef>
                <a:spcPts val="0"/>
              </a:spcBef>
            </a:pPr>
            <a:r>
              <a:rPr lang="en-US" sz="1200" dirty="0">
                <a:sym typeface="Wingdings" panose="05000000000000000000" pitchFamily="2" charset="2"/>
              </a:rPr>
              <a:t>8</a:t>
            </a:r>
            <a:r>
              <a:rPr lang="en-US" sz="1200" dirty="0" smtClean="0">
                <a:sym typeface="Wingdings" panose="05000000000000000000" pitchFamily="2" charset="2"/>
              </a:rPr>
              <a:t>0x25 mode uses entire DRAM bandwidth, “snow” artifacts </a:t>
            </a:r>
            <a:r>
              <a:rPr lang="en-US" sz="1200" dirty="0" err="1" smtClean="0">
                <a:sym typeface="Wingdings" panose="05000000000000000000" pitchFamily="2" charset="2"/>
              </a:rPr>
              <a:t>apparduring</a:t>
            </a:r>
            <a:r>
              <a:rPr lang="en-US" sz="1200" dirty="0" smtClean="0">
                <a:sym typeface="Wingdings" panose="05000000000000000000" pitchFamily="2" charset="2"/>
              </a:rPr>
              <a:t> screen updates while active area</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supports 320x200 graphics mode with 4 colors and 640x200 mode with 2 colors</a:t>
            </a:r>
          </a:p>
          <a:p>
            <a:pPr lvl="1">
              <a:spcBef>
                <a:spcPts val="0"/>
              </a:spcBef>
            </a:pPr>
            <a:r>
              <a:rPr lang="en-US" sz="1200" dirty="0">
                <a:sym typeface="Wingdings" panose="05000000000000000000" pitchFamily="2" charset="2"/>
              </a:rPr>
              <a:t>+ undocumented 160x100 16 colors mode (basically tweaked 80x25 </a:t>
            </a:r>
            <a:r>
              <a:rPr lang="en-US" sz="1200" dirty="0" err="1">
                <a:sym typeface="Wingdings" panose="05000000000000000000" pitchFamily="2" charset="2"/>
              </a:rPr>
              <a:t>textmode</a:t>
            </a:r>
            <a:r>
              <a:rPr lang="en-US" sz="12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a:t>
            </a:r>
            <a:r>
              <a:rPr lang="en-US" sz="1600" dirty="0" smtClean="0">
                <a:sym typeface="Wingdings" panose="05000000000000000000" pitchFamily="2" charset="2"/>
              </a:rPr>
              <a:t>rives </a:t>
            </a:r>
            <a:r>
              <a:rPr lang="en-US" sz="1600" dirty="0">
                <a:sym typeface="Wingdings" panose="05000000000000000000" pitchFamily="2" charset="2"/>
              </a:rPr>
              <a:t>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a:t>
            </a:r>
            <a:r>
              <a:rPr lang="en-US" sz="1600" dirty="0" smtClean="0">
                <a:sym typeface="Wingdings" panose="05000000000000000000" pitchFamily="2" charset="2"/>
              </a:rPr>
              <a:t>pale enough</a:t>
            </a:r>
            <a:r>
              <a:rPr lang="en-US" sz="1600" dirty="0">
                <a:sym typeface="Wingdings" panose="05000000000000000000" pitchFamily="2" charset="2"/>
              </a:rPr>
              <a:t>,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of millennium, while almost every PC software making it’s way on Windows, Linux 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DirectX/OpenGL, of course</a:t>
            </a:r>
          </a:p>
          <a:p>
            <a:pPr marL="457200" lvl="1" indent="0">
              <a:spcBef>
                <a:spcPts val="0"/>
              </a:spcBef>
              <a:buNone/>
            </a:pPr>
            <a:endParaRPr lang="en-US" sz="1600" dirty="0" smtClean="0">
              <a:sym typeface="Wingdings" panose="05000000000000000000" pitchFamily="2" charset="2"/>
            </a:endParaRPr>
          </a:p>
          <a:p>
            <a:pPr>
              <a:spcBef>
                <a:spcPts val="0"/>
              </a:spcBef>
            </a:pPr>
            <a:r>
              <a:rPr lang="en-US" sz="2000" dirty="0">
                <a:sym typeface="Wingdings" panose="05000000000000000000" pitchFamily="2" charset="2"/>
              </a:rPr>
              <a:t>c</a:t>
            </a:r>
            <a:r>
              <a:rPr lang="en-US" sz="2000" dirty="0" smtClean="0">
                <a:sym typeface="Wingdings" panose="05000000000000000000" pitchFamily="2" charset="2"/>
              </a:rPr>
              <a:t>lose-to-metal experience, software rendering being the most natural way</a:t>
            </a:r>
          </a:p>
          <a:p>
            <a:pPr>
              <a:spcBef>
                <a:spcPts val="0"/>
              </a:spcBef>
            </a:pPr>
            <a:r>
              <a:rPr lang="en-US" sz="2000" dirty="0">
                <a:sym typeface="Wingdings" panose="05000000000000000000" pitchFamily="2" charset="2"/>
              </a:rPr>
              <a:t>v</a:t>
            </a:r>
            <a:r>
              <a:rPr lang="en-US" sz="2000" dirty="0" smtClean="0">
                <a:sym typeface="Wingdings" panose="05000000000000000000" pitchFamily="2" charset="2"/>
              </a:rPr>
              <a:t>ery friendly environment for extremely tiny sized stuff</a:t>
            </a:r>
          </a:p>
          <a:p>
            <a:pPr>
              <a:spcBef>
                <a:spcPts val="0"/>
              </a:spcBef>
            </a:pPr>
            <a:r>
              <a:rPr lang="en-US" sz="2000" dirty="0" smtClean="0">
                <a:sym typeface="Wingdings" panose="05000000000000000000" pitchFamily="2" charset="2"/>
              </a:rPr>
              <a:t>… it’s fun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8" name="Объект 2"/>
          <p:cNvSpPr txBox="1">
            <a:spLocks/>
          </p:cNvSpPr>
          <p:nvPr/>
        </p:nvSpPr>
        <p:spPr>
          <a:xfrm>
            <a:off x="323528" y="771550"/>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36</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37</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smtClean="0">
                <a:sym typeface="Wingdings" panose="05000000000000000000" pitchFamily="2" charset="2"/>
              </a:rPr>
              <a:t>4 </a:t>
            </a:r>
            <a:r>
              <a:rPr lang="en-US" sz="1600" dirty="0" err="1" smtClean="0">
                <a:sym typeface="Wingdings" panose="05000000000000000000" pitchFamily="2" charset="2"/>
              </a:rPr>
              <a:t>bitplane</a:t>
            </a:r>
            <a:r>
              <a:rPr lang="en-US" sz="1600" dirty="0" smtClean="0">
                <a:sym typeface="Wingdings" panose="05000000000000000000" pitchFamily="2" charset="2"/>
              </a:rPr>
              <a:t> </a:t>
            </a:r>
            <a:r>
              <a:rPr lang="en-US" sz="1600" dirty="0">
                <a:sym typeface="Wingdings" panose="05000000000000000000" pitchFamily="2" charset="2"/>
              </a:rPr>
              <a:t>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a:t>
            </a:r>
            <a:r>
              <a:rPr lang="en-US" sz="1600" dirty="0" smtClean="0">
                <a:sym typeface="Wingdings" panose="05000000000000000000" pitchFamily="2" charset="2"/>
              </a:rPr>
              <a:t>in-depth VGA </a:t>
            </a:r>
            <a:r>
              <a:rPr lang="en-US" sz="1600" dirty="0">
                <a:sym typeface="Wingdings" panose="05000000000000000000" pitchFamily="2" charset="2"/>
              </a:rPr>
              <a:t>breakdown in </a:t>
            </a:r>
            <a:r>
              <a:rPr lang="en-US" sz="1600" dirty="0" smtClean="0">
                <a:sym typeface="Wingdings" panose="05000000000000000000" pitchFamily="2" charset="2"/>
              </a:rPr>
              <a:t>“in depth” </a:t>
            </a:r>
            <a:r>
              <a:rPr lang="en-US" sz="1600" dirty="0">
                <a:sym typeface="Wingdings" panose="05000000000000000000" pitchFamily="2" charset="2"/>
              </a:rPr>
              <a:t>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38</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39</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40</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41</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42</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smtClean="0"/>
              <a:t>pcjr</a:t>
            </a:r>
            <a:r>
              <a:rPr lang="en-US" sz="3600" dirty="0" smtClean="0"/>
              <a:t>/</a:t>
            </a:r>
            <a:r>
              <a:rPr lang="en-US" sz="3600" dirty="0" err="1" smtClean="0"/>
              <a:t>tandy</a:t>
            </a:r>
            <a:r>
              <a:rPr lang="en-US" sz="3600" dirty="0" smtClean="0"/>
              <a:t> 1000</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err="1" smtClean="0"/>
              <a:t>PCjr</a:t>
            </a:r>
            <a:r>
              <a:rPr lang="en-US" sz="1800" dirty="0" smtClean="0"/>
              <a:t> and Tandy 1000 machine were equipped with SN76489 programmable sound generator IC</a:t>
            </a:r>
          </a:p>
          <a:p>
            <a:pPr marL="302850" indent="-285750">
              <a:spcBef>
                <a:spcPts val="0"/>
              </a:spcBef>
            </a:pPr>
            <a:r>
              <a:rPr lang="en-US" sz="1800" dirty="0" smtClean="0"/>
              <a:t>three square wave channels</a:t>
            </a:r>
          </a:p>
          <a:p>
            <a:pPr marL="302850" indent="-285750">
              <a:spcBef>
                <a:spcPts val="0"/>
              </a:spcBef>
            </a:pPr>
            <a:r>
              <a:rPr lang="en-US" sz="1800" dirty="0" smtClean="0"/>
              <a:t>one noise channel, with 3 predefined frequencies + chained from </a:t>
            </a:r>
            <a:r>
              <a:rPr lang="en-US" sz="1800" dirty="0" err="1" smtClean="0"/>
              <a:t>secon</a:t>
            </a:r>
            <a:r>
              <a:rPr lang="en-US" sz="1800" dirty="0" smtClean="0"/>
              <a:t> channel</a:t>
            </a:r>
          </a:p>
          <a:p>
            <a:pPr marL="302850" indent="-285750">
              <a:spcBef>
                <a:spcPts val="0"/>
              </a:spcBef>
            </a:pPr>
            <a:r>
              <a:rPr lang="en-US" sz="1800" dirty="0" smtClean="0"/>
              <a:t>16 volume levels</a:t>
            </a:r>
          </a:p>
          <a:p>
            <a:pPr marL="302850" indent="-285750">
              <a:spcBef>
                <a:spcPts val="0"/>
              </a:spcBef>
            </a:pPr>
            <a:r>
              <a:rPr lang="en-US" sz="1800" dirty="0" smtClean="0"/>
              <a:t>used also in BBC Micro, TI-99/4A and SEGA Master System</a:t>
            </a:r>
          </a:p>
          <a:p>
            <a:pPr marL="302850" indent="-285750">
              <a:spcBef>
                <a:spcPts val="0"/>
              </a:spcBef>
            </a:pPr>
            <a:endParaRPr lang="en-US" sz="1800" dirty="0"/>
          </a:p>
          <a:p>
            <a:pPr marL="17100" indent="0">
              <a:spcBef>
                <a:spcPts val="0"/>
              </a:spcBef>
              <a:buNone/>
            </a:pPr>
            <a:endParaRPr lang="en-US" sz="1800" dirty="0" smtClean="0"/>
          </a:p>
          <a:p>
            <a:pPr marL="302850" indent="-285750">
              <a:spcBef>
                <a:spcPts val="0"/>
              </a:spcBef>
            </a:pPr>
            <a:endParaRPr lang="en-US" sz="1800" dirty="0"/>
          </a:p>
          <a:p>
            <a:pPr marL="302850" indent="-285750">
              <a:spcBef>
                <a:spcPts val="0"/>
              </a:spcBef>
            </a:pPr>
            <a:endParaRPr lang="en-US" sz="1800" dirty="0" smtClean="0"/>
          </a:p>
        </p:txBody>
      </p:sp>
      <p:sp>
        <p:nvSpPr>
          <p:cNvPr id="6" name="Объект 2"/>
          <p:cNvSpPr txBox="1">
            <a:spLocks/>
          </p:cNvSpPr>
          <p:nvPr/>
        </p:nvSpPr>
        <p:spPr>
          <a:xfrm>
            <a:off x="323528" y="3939902"/>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err="1" smtClean="0"/>
              <a:t>PCjr</a:t>
            </a:r>
            <a:r>
              <a:rPr lang="en-US" sz="1800" dirty="0" smtClean="0"/>
              <a:t> and Tandy 1000 games take advantage of enhanced sound capabilities, but since </a:t>
            </a:r>
            <a:r>
              <a:rPr lang="en-US" sz="1800" dirty="0" err="1" smtClean="0"/>
              <a:t>demoscene</a:t>
            </a:r>
            <a:r>
              <a:rPr lang="en-US" sz="1800" dirty="0" smtClean="0"/>
              <a:t> on those machines is still a rare thing, not much</a:t>
            </a:r>
            <a:endParaRPr lang="en-US" sz="1800" dirty="0"/>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43</a:t>
            </a:fld>
            <a:endParaRPr lang="ru-RU"/>
          </a:p>
        </p:txBody>
      </p:sp>
      <p:pic>
        <p:nvPicPr>
          <p:cNvPr id="1026" name="Picture 2" descr="File:SN76489 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139702"/>
            <a:ext cx="2595510" cy="166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41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44</a:t>
            </a:fld>
            <a:endParaRPr lang="ru-RU"/>
          </a:p>
        </p:txBody>
      </p:sp>
      <p:pic>
        <p:nvPicPr>
          <p:cNvPr id="7170" name="Picture 2" descr="&amp;Fcy;&amp;acy;&amp;jcy;&amp;lcy;:Covox Speech Thing.jpg — &amp;Vcy;&amp;icy;&amp;kcy;&amp;icy;&amp;pcy;&amp;iecy;&amp;dcy;&amp;icy;&amp;y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9058" y="1563638"/>
            <a:ext cx="2483660" cy="186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02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pic>
        <p:nvPicPr>
          <p:cNvPr id="8194" name="Picture 2" descr="Covox — &amp;Vcy;&amp;icy;&amp;kcy;&amp;icy;&amp;pcy;&amp;iecy;&amp;dcy;&amp;icy;&amp;y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860250"/>
            <a:ext cx="3744416" cy="36788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vox - LOGOUT.hu Személyes bejegyzé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147" y="1419622"/>
            <a:ext cx="4239655" cy="275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02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pic>
        <p:nvPicPr>
          <p:cNvPr id="9220" name="Picture 4" descr="https://upload.wikimedia.org/wikipedia/commons/thumb/9/90/Soundblaster-1.0-ct1320.jpg/1024px-Soundblaster-1.0-ct13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861398"/>
            <a:ext cx="3265636" cy="1736411"/>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044155"/>
            <a:ext cx="2685235" cy="182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6100219" y="2695506"/>
            <a:ext cx="2191049" cy="338554"/>
          </a:xfrm>
          <a:prstGeom prst="rect">
            <a:avLst/>
          </a:prstGeom>
        </p:spPr>
        <p:txBody>
          <a:bodyPr wrap="none">
            <a:spAutoFit/>
          </a:bodyPr>
          <a:lstStyle/>
          <a:p>
            <a:r>
              <a:rPr lang="en-US" sz="1600" dirty="0" smtClean="0"/>
              <a:t>Original SB 1.0 (CT1320)</a:t>
            </a:r>
            <a:endParaRPr lang="ru-RU" sz="1600" dirty="0"/>
          </a:p>
        </p:txBody>
      </p:sp>
      <p:sp>
        <p:nvSpPr>
          <p:cNvPr id="10" name="Прямоугольник 9"/>
          <p:cNvSpPr/>
          <p:nvPr/>
        </p:nvSpPr>
        <p:spPr>
          <a:xfrm>
            <a:off x="6245006" y="4587974"/>
            <a:ext cx="1495346" cy="338554"/>
          </a:xfrm>
          <a:prstGeom prst="rect">
            <a:avLst/>
          </a:prstGeom>
        </p:spPr>
        <p:txBody>
          <a:bodyPr wrap="none">
            <a:spAutoFit/>
          </a:bodyPr>
          <a:lstStyle/>
          <a:p>
            <a:r>
              <a:rPr lang="en-US" sz="1600" dirty="0" smtClean="0"/>
              <a:t>SB 2.0 (CT1350)</a:t>
            </a:r>
            <a:endParaRPr lang="ru-RU" sz="1600" dirty="0"/>
          </a:p>
        </p:txBody>
      </p:sp>
    </p:spTree>
    <p:extLst>
      <p:ext uri="{BB962C8B-B14F-4D97-AF65-F5344CB8AC3E}">
        <p14:creationId xmlns:p14="http://schemas.microsoft.com/office/powerpoint/2010/main" val="2338395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dirty="0"/>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pic>
        <p:nvPicPr>
          <p:cNvPr id="10242" name="Picture 2" descr="https://upload.wikimedia.org/wikipedia/commons/4/44/SB16-CT29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766" y="3009088"/>
            <a:ext cx="2082626" cy="157888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24160" y="4578682"/>
            <a:ext cx="1460208" cy="369332"/>
          </a:xfrm>
          <a:prstGeom prst="rect">
            <a:avLst/>
          </a:prstGeom>
        </p:spPr>
        <p:txBody>
          <a:bodyPr wrap="none">
            <a:spAutoFit/>
          </a:bodyPr>
          <a:lstStyle/>
          <a:p>
            <a:r>
              <a:rPr lang="en-US" dirty="0" smtClean="0"/>
              <a:t>SB 16 CT2940</a:t>
            </a:r>
            <a:endParaRPr lang="ru-RU" dirty="0"/>
          </a:p>
        </p:txBody>
      </p:sp>
      <p:pic>
        <p:nvPicPr>
          <p:cNvPr id="10244" name="Picture 4" descr="Sound Blaster Pro 2 CT1600 - Amibay.com For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915567"/>
            <a:ext cx="2720504" cy="1530284"/>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6156724" y="2499468"/>
            <a:ext cx="1887696" cy="369332"/>
          </a:xfrm>
          <a:prstGeom prst="rect">
            <a:avLst/>
          </a:prstGeom>
        </p:spPr>
        <p:txBody>
          <a:bodyPr wrap="none">
            <a:spAutoFit/>
          </a:bodyPr>
          <a:lstStyle/>
          <a:p>
            <a:r>
              <a:rPr lang="en-US" dirty="0" smtClean="0"/>
              <a:t>SB Pro 2.0 CT1600</a:t>
            </a:r>
            <a:endParaRPr lang="ru-RU" dirty="0"/>
          </a:p>
        </p:txBody>
      </p:sp>
    </p:spTree>
    <p:extLst>
      <p:ext uri="{BB962C8B-B14F-4D97-AF65-F5344CB8AC3E}">
        <p14:creationId xmlns:p14="http://schemas.microsoft.com/office/powerpoint/2010/main" val="20986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07976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smtClean="0"/>
              <a:t>but</a:t>
            </a:r>
            <a:r>
              <a:rPr lang="en-US" sz="2000" dirty="0" smtClean="0"/>
              <a:t> practically never used</a:t>
            </a:r>
          </a:p>
          <a:p>
            <a:r>
              <a:rPr lang="af-ZA" sz="2000" dirty="0" smtClean="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smtClean="0"/>
              <a:t>ported</a:t>
            </a:r>
            <a:r>
              <a:rPr lang="ru-RU" sz="2000" dirty="0" smtClean="0"/>
              <a:t> </a:t>
            </a:r>
            <a:r>
              <a:rPr lang="ru-RU" sz="2000" dirty="0" err="1" smtClean="0"/>
              <a:t>some</a:t>
            </a:r>
            <a:r>
              <a:rPr lang="ru-RU" sz="2000" dirty="0" smtClean="0"/>
              <a:t> </a:t>
            </a:r>
            <a:r>
              <a:rPr lang="ru-RU" sz="2000" dirty="0" err="1" smtClean="0"/>
              <a:t>software</a:t>
            </a:r>
            <a:r>
              <a:rPr lang="ru-RU" sz="2000" dirty="0" smtClean="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7" name="Объект 2"/>
          <p:cNvSpPr txBox="1">
            <a:spLocks/>
          </p:cNvSpPr>
          <p:nvPr/>
        </p:nvSpPr>
        <p:spPr>
          <a:xfrm>
            <a:off x="251520" y="771550"/>
            <a:ext cx="5886647" cy="41044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5156" y="778416"/>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smtClean="0"/>
              <a:t>basis</a:t>
            </a:r>
            <a:r>
              <a:rPr lang="en-US" sz="1200" dirty="0" smtClean="0"/>
              <a:t> </a:t>
            </a:r>
            <a:r>
              <a:rPr lang="ru-RU" sz="1200" dirty="0" smtClean="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987574"/>
            <a:ext cx="3600400"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61" y="2571750"/>
            <a:ext cx="3087105" cy="20560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9467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843558"/>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Seagate 9W1021-007 - 20GB 5.4K IDE 3.5&amp;quot; Hard Disk Drive (HDD) - CPU Med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571750"/>
            <a:ext cx="2937127" cy="19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96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dirty="0"/>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en-US" sz="1200" dirty="0" smtClean="0">
                <a:sym typeface="Wingdings" pitchFamily="2" charset="2"/>
              </a:rPr>
              <a:t>still </a:t>
            </a:r>
            <a:r>
              <a:rPr lang="ru-RU" sz="1200" dirty="0" err="1" smtClean="0">
                <a:sym typeface="Wingdings" pitchFamily="2" charset="2"/>
              </a:rPr>
              <a:t>way</a:t>
            </a:r>
            <a:r>
              <a:rPr lang="ru-RU" sz="1200" dirty="0" smtClean="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and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or </a:t>
            </a:r>
            <a:r>
              <a:rPr lang="en-US" sz="1200" dirty="0" err="1"/>
              <a:t>Ontrack</a:t>
            </a:r>
            <a:r>
              <a:rPr lang="en-US" sz="1200" dirty="0"/>
              <a:t> Disk Manager for accessing entire drive under DOS</a:t>
            </a:r>
          </a:p>
          <a:p>
            <a:r>
              <a:rPr lang="en-US" sz="1600" dirty="0"/>
              <a:t>Award </a:t>
            </a:r>
            <a:r>
              <a:rPr lang="en-US" sz="1600" dirty="0" smtClean="0"/>
              <a:t>BIOS versions </a:t>
            </a:r>
            <a:r>
              <a:rPr lang="en-US" sz="1600" dirty="0"/>
              <a:t>before </a:t>
            </a:r>
            <a:r>
              <a:rPr lang="en-US" sz="1600" dirty="0" smtClean="0"/>
              <a:t>1999-2000 hang </a:t>
            </a:r>
            <a:r>
              <a:rPr lang="en-US" sz="1600" dirty="0"/>
              <a:t>while </a:t>
            </a:r>
            <a:r>
              <a:rPr lang="en-US" sz="1600" dirty="0" smtClean="0"/>
              <a:t>detecting hard </a:t>
            </a:r>
            <a:r>
              <a:rPr lang="en-US" sz="1600" dirty="0"/>
              <a:t>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 for example, and can work with any HDD size)</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x86 :: </a:t>
            </a:r>
            <a:r>
              <a:rPr lang="en-US" sz="3600" dirty="0" err="1" smtClean="0"/>
              <a:t>cpu</a:t>
            </a:r>
            <a:r>
              <a:rPr lang="en-US" sz="3600" dirty="0" smtClean="0"/>
              <a:t> </a:t>
            </a:r>
            <a:r>
              <a:rPr lang="en-US" sz="3600" dirty="0" err="1" smtClean="0"/>
              <a:t>evoluition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sp>
        <p:nvSpPr>
          <p:cNvPr id="5" name="Объект 2"/>
          <p:cNvSpPr txBox="1">
            <a:spLocks/>
          </p:cNvSpPr>
          <p:nvPr/>
        </p:nvSpPr>
        <p:spPr>
          <a:xfrm>
            <a:off x="313184" y="776436"/>
            <a:ext cx="6048672" cy="409957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smtClean="0"/>
              <a:t>Intel 8086 (1978):</a:t>
            </a:r>
          </a:p>
          <a:p>
            <a:pPr marL="355600" lvl="1"/>
            <a:r>
              <a:rPr lang="en-US" sz="1400" dirty="0"/>
              <a:t>g</a:t>
            </a:r>
            <a:r>
              <a:rPr lang="en-US" sz="1400" dirty="0" smtClean="0"/>
              <a:t>reatly enhanced i8080 design, </a:t>
            </a:r>
            <a:r>
              <a:rPr lang="en-US" sz="1400" dirty="0"/>
              <a:t>used as basis for IBM PC family </a:t>
            </a:r>
            <a:endParaRPr lang="en-US" sz="1400" dirty="0" smtClean="0"/>
          </a:p>
          <a:p>
            <a:pPr marL="355600" lvl="1"/>
            <a:r>
              <a:rPr lang="en-US" sz="1400" dirty="0"/>
              <a:t>i</a:t>
            </a:r>
            <a:r>
              <a:rPr lang="en-US" sz="1400" dirty="0" smtClean="0"/>
              <a:t>8088 is 8-bit data bus cost-effective variant of i8086</a:t>
            </a:r>
            <a:endParaRPr lang="en-US" sz="1400" dirty="0"/>
          </a:p>
          <a:p>
            <a:r>
              <a:rPr lang="en-US" sz="1800" dirty="0" smtClean="0"/>
              <a:t>Intel 80286 (1982):</a:t>
            </a:r>
          </a:p>
          <a:p>
            <a:pPr marL="355600" lvl="1"/>
            <a:r>
              <a:rPr lang="en-US" sz="1400" dirty="0"/>
              <a:t>i</a:t>
            </a:r>
            <a:r>
              <a:rPr lang="en-US" sz="1400" dirty="0" smtClean="0"/>
              <a:t>ntroduced protected mode, increased performance relative to i8086</a:t>
            </a:r>
          </a:p>
          <a:p>
            <a:pPr marL="355600" lvl="1"/>
            <a:r>
              <a:rPr lang="en-US" sz="1400" dirty="0" smtClean="0"/>
              <a:t>increased address space to 24 bits (up to 16 MB)</a:t>
            </a:r>
            <a:endParaRPr lang="en-US" sz="1400" dirty="0"/>
          </a:p>
          <a:p>
            <a:r>
              <a:rPr lang="en-US" sz="1800" dirty="0" smtClean="0"/>
              <a:t>Intel 80386 (1985):</a:t>
            </a:r>
          </a:p>
          <a:p>
            <a:pPr marL="355600" lvl="1"/>
            <a:r>
              <a:rPr lang="en-US" sz="1400" dirty="0" smtClean="0"/>
              <a:t>extended x86 architecture to 32 bits, added virtual memory paging</a:t>
            </a:r>
          </a:p>
          <a:p>
            <a:pPr marL="355600" lvl="1"/>
            <a:r>
              <a:rPr lang="en-US" sz="1400" dirty="0" smtClean="0"/>
              <a:t>available in two versions, SX with 16 bit data bus and full-blown DX</a:t>
            </a:r>
          </a:p>
          <a:p>
            <a:pPr marL="355600" lvl="1"/>
            <a:r>
              <a:rPr lang="en-US" sz="1400" dirty="0" smtClean="0"/>
              <a:t>32-bit address space, addressing up to 4 GB of memory</a:t>
            </a:r>
          </a:p>
          <a:p>
            <a:r>
              <a:rPr lang="en-US" sz="1800" dirty="0"/>
              <a:t>Intel 80486 (1978):</a:t>
            </a:r>
          </a:p>
          <a:p>
            <a:pPr marL="358775" lvl="1" indent="-266700"/>
            <a:r>
              <a:rPr lang="en-US" sz="1400" dirty="0"/>
              <a:t>pipelined design, instruction timings improved up to 1 clock per simple </a:t>
            </a:r>
            <a:r>
              <a:rPr lang="en-US" sz="1400" dirty="0" smtClean="0"/>
              <a:t>instructions</a:t>
            </a:r>
          </a:p>
          <a:p>
            <a:pPr marL="358775" lvl="1" indent="-266700"/>
            <a:r>
              <a:rPr lang="en-US" sz="1400" dirty="0" smtClean="0"/>
              <a:t>Integrated level-1 cache (8 KB, 16 KB</a:t>
            </a:r>
            <a:endParaRPr lang="en-US" sz="1400" dirty="0"/>
          </a:p>
          <a:p>
            <a:pPr marL="358775" lvl="1" indent="-266700"/>
            <a:r>
              <a:rPr lang="en-US" sz="1400" dirty="0"/>
              <a:t>integrated FPU on die (except SX versions), clock multiplier in DX2/DX4</a:t>
            </a:r>
          </a:p>
          <a:p>
            <a:pPr marL="355600" lvl="1"/>
            <a:endParaRPr lang="en-US" sz="1400" dirty="0" smtClean="0"/>
          </a:p>
        </p:txBody>
      </p:sp>
      <p:sp>
        <p:nvSpPr>
          <p:cNvPr id="3" name="AutoShape 2" descr="Intel 8086 — &amp;pcy;&amp;rcy;&amp;ocy;&amp;tscy;&amp;iecy;&amp;scy;&amp;scy;&amp;ocy;&amp;rcy;, &amp;ocy;&amp;tcy;&amp;kcy;&amp;rcy;&amp;ycy;&amp;vcy;&amp;shcy;&amp;icy;&amp;jcy; &amp;ecy;&amp;pcy;&amp;ocy;&amp;khcy;&amp;ucy; / &amp;KHcy;&amp;acy;&amp;bcy;&amp;r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5" name="Picture 7" descr="&amp;Ecy;&amp;Vcy;&amp;Mcy;HISTORY&amp;quot;: Intel 802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501" y="1635646"/>
            <a:ext cx="1951746" cy="1300416"/>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292" y="375886"/>
            <a:ext cx="2439958" cy="136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8"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55860" y="3363838"/>
            <a:ext cx="1495350" cy="14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descr="&amp;Tcy;&amp;icy;&amp;pcy; &amp;kcy;&amp;ocy;&amp;lcy;&amp;icy;&amp;chcy;&amp;iecy;&amp;scy;&amp;tcy;&amp;vcy;&amp;ocy; &amp;ecy;&amp;lcy;&amp;iecy;&amp;mcy;&amp;iecy;&amp;ncy;&amp;tcy;&amp;ocy;&amp;vcy; &amp;gcy;&amp;ocy;&amp;dcy; &amp;vcy;&amp;ycy;&amp;pcy;&amp;ucy;&amp;scy;&amp;kcy;&amp;acy; 80386 2750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0" y="2822783"/>
            <a:ext cx="1424261" cy="140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157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x86 :: </a:t>
            </a:r>
            <a:r>
              <a:rPr lang="en-US" sz="3600" dirty="0" err="1" smtClean="0"/>
              <a:t>cpu</a:t>
            </a:r>
            <a:r>
              <a:rPr lang="en-US" sz="3600" dirty="0" smtClean="0"/>
              <a:t> </a:t>
            </a:r>
            <a:r>
              <a:rPr lang="en-US" sz="3600" dirty="0" err="1" smtClean="0"/>
              <a:t>evoluition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sp>
        <p:nvSpPr>
          <p:cNvPr id="5" name="Объект 2"/>
          <p:cNvSpPr txBox="1">
            <a:spLocks/>
          </p:cNvSpPr>
          <p:nvPr/>
        </p:nvSpPr>
        <p:spPr>
          <a:xfrm>
            <a:off x="313184" y="776436"/>
            <a:ext cx="6059016" cy="40275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smtClean="0"/>
              <a:t>Pentium (1993):</a:t>
            </a:r>
          </a:p>
          <a:p>
            <a:pPr marL="449263" lvl="1" indent="-266700"/>
            <a:r>
              <a:rPr lang="en-US" sz="1400" dirty="0"/>
              <a:t>s</a:t>
            </a:r>
            <a:r>
              <a:rPr lang="en-US" sz="1400" dirty="0" smtClean="0"/>
              <a:t>uperscalar in-order architecture, able to execute up to two instructions per clock</a:t>
            </a:r>
          </a:p>
          <a:p>
            <a:pPr marL="449263" lvl="1" indent="-266700"/>
            <a:r>
              <a:rPr lang="en-US" sz="1400" dirty="0"/>
              <a:t>c</a:t>
            </a:r>
            <a:r>
              <a:rPr lang="en-US" sz="1400" dirty="0" smtClean="0"/>
              <a:t>ompletely redesigned pipelined FPU </a:t>
            </a:r>
          </a:p>
          <a:p>
            <a:pPr marL="449263" lvl="1" indent="-266700"/>
            <a:r>
              <a:rPr lang="en-US" sz="1400" dirty="0" smtClean="0"/>
              <a:t>64-bit data bus</a:t>
            </a:r>
          </a:p>
          <a:p>
            <a:pPr marL="449263" lvl="1" indent="-266700"/>
            <a:r>
              <a:rPr lang="en-US" sz="1400" dirty="0" smtClean="0"/>
              <a:t>Pentium MMX (1997) added integer SIMD instructions for accelerating multimedia and data processing tasks</a:t>
            </a:r>
            <a:endParaRPr lang="en-US" sz="1400" dirty="0"/>
          </a:p>
          <a:p>
            <a:r>
              <a:rPr lang="en-US" sz="1800" dirty="0" smtClean="0"/>
              <a:t>Pentium Pro/II (1995/1997):</a:t>
            </a:r>
          </a:p>
          <a:p>
            <a:pPr marL="449263" lvl="1" indent="-266700"/>
            <a:r>
              <a:rPr lang="en-US" sz="1400" dirty="0"/>
              <a:t>o</a:t>
            </a:r>
            <a:r>
              <a:rPr lang="en-US" sz="1400" dirty="0" smtClean="0"/>
              <a:t>ut of order superscalar architecture, highly </a:t>
            </a:r>
            <a:r>
              <a:rPr lang="en-US" sz="1400" dirty="0" err="1" smtClean="0"/>
              <a:t>optimised</a:t>
            </a:r>
            <a:r>
              <a:rPr lang="en-US" sz="1400" dirty="0" smtClean="0"/>
              <a:t> for 32-bit software</a:t>
            </a:r>
          </a:p>
          <a:p>
            <a:pPr marL="449263" lvl="1" indent="-266700"/>
            <a:r>
              <a:rPr lang="en-US" sz="1400" dirty="0" smtClean="0"/>
              <a:t>integrated level-2 cache (up to 512 )</a:t>
            </a:r>
          </a:p>
          <a:p>
            <a:pPr marL="449263" lvl="1" indent="-266700"/>
            <a:r>
              <a:rPr lang="en-US" sz="1400" dirty="0" smtClean="0"/>
              <a:t>Pentium II moved cache on CPU </a:t>
            </a:r>
            <a:r>
              <a:rPr lang="en-US" sz="1400" dirty="0" err="1" smtClean="0"/>
              <a:t>cartrige</a:t>
            </a:r>
            <a:r>
              <a:rPr lang="en-US" sz="1400" dirty="0" smtClean="0"/>
              <a:t> and added MMX </a:t>
            </a:r>
            <a:r>
              <a:rPr lang="en-US" sz="1400" dirty="0" err="1" smtClean="0"/>
              <a:t>instuctions</a:t>
            </a:r>
            <a:endParaRPr lang="en-US" sz="1400" dirty="0" smtClean="0"/>
          </a:p>
          <a:p>
            <a:pPr marL="49213" indent="-266700"/>
            <a:r>
              <a:rPr lang="en-US" sz="1800" dirty="0" smtClean="0"/>
              <a:t>AMD K6 (1997):</a:t>
            </a:r>
          </a:p>
          <a:p>
            <a:pPr marL="449263" lvl="1" indent="-266700"/>
            <a:r>
              <a:rPr lang="en-US" sz="1400" dirty="0"/>
              <a:t>o</a:t>
            </a:r>
            <a:r>
              <a:rPr lang="en-US" sz="1400" dirty="0" smtClean="0"/>
              <a:t>ut of order superscalar design, outperforming Pentium in integer performance but performing </a:t>
            </a:r>
            <a:r>
              <a:rPr lang="en-US" sz="1400" dirty="0" err="1" smtClean="0"/>
              <a:t>significally</a:t>
            </a:r>
            <a:r>
              <a:rPr lang="en-US" sz="1400" dirty="0" smtClean="0"/>
              <a:t> slower in FPU intensive tasks</a:t>
            </a:r>
          </a:p>
          <a:p>
            <a:pPr marL="449263" lvl="1" indent="-266700"/>
            <a:r>
              <a:rPr lang="en-US" sz="1400" dirty="0" smtClean="0"/>
              <a:t>K6-2 (1998) introduced 3dNow! </a:t>
            </a:r>
            <a:r>
              <a:rPr lang="en-US" sz="1400" dirty="0"/>
              <a:t>f</a:t>
            </a:r>
            <a:r>
              <a:rPr lang="en-US" sz="1400" dirty="0" smtClean="0"/>
              <a:t>loating point SIMD instructions</a:t>
            </a:r>
          </a:p>
          <a:p>
            <a:pPr marL="449263" lvl="1" indent="-266700"/>
            <a:endParaRPr lang="en-US" sz="1400" dirty="0"/>
          </a:p>
          <a:p>
            <a:pPr marL="449263" lvl="1" indent="-266700"/>
            <a:endParaRPr lang="en-US" sz="1400" dirty="0" smtClean="0"/>
          </a:p>
          <a:p>
            <a:pPr marL="457200" lvl="1" indent="0">
              <a:buNone/>
            </a:pPr>
            <a:endParaRPr lang="en-US" sz="1400" dirty="0" smtClean="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3" y="441693"/>
            <a:ext cx="1857685" cy="1857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1851670"/>
            <a:ext cx="1600371" cy="1500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descr="https://www.x86-guide.net/Photos/Grandes/25/AMD%20K6-2%20550AGR%2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3323428"/>
            <a:ext cx="1688359" cy="168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71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x86 :: registers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76436"/>
            <a:ext cx="4535036" cy="39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5220072" y="915566"/>
            <a:ext cx="3456384" cy="2277547"/>
          </a:xfrm>
          <a:prstGeom prst="rect">
            <a:avLst/>
          </a:prstGeom>
        </p:spPr>
        <p:txBody>
          <a:bodyPr wrap="square">
            <a:spAutoFit/>
          </a:bodyPr>
          <a:lstStyle/>
          <a:p>
            <a:pPr marL="0" lvl="1"/>
            <a:r>
              <a:rPr lang="en-US" sz="1600" dirty="0" smtClean="0"/>
              <a:t>7 general purpose </a:t>
            </a:r>
            <a:r>
              <a:rPr lang="en-US" sz="1600" dirty="0" smtClean="0"/>
              <a:t>registers,</a:t>
            </a:r>
          </a:p>
          <a:p>
            <a:pPr marL="0" lvl="1"/>
            <a:r>
              <a:rPr lang="en-US" sz="1600" dirty="0" smtClean="0"/>
              <a:t>1 stack pointer</a:t>
            </a:r>
          </a:p>
          <a:p>
            <a:pPr marL="0" lvl="1"/>
            <a:endParaRPr lang="en-US" sz="1600" dirty="0" smtClean="0"/>
          </a:p>
          <a:p>
            <a:pPr marL="0" lvl="1"/>
            <a:r>
              <a:rPr lang="en-US" sz="1600" dirty="0"/>
              <a:t>i</a:t>
            </a:r>
            <a:r>
              <a:rPr lang="en-US" sz="1600" dirty="0" smtClean="0"/>
              <a:t>386  extended all general registers to 32 bit and added FS/GS registers</a:t>
            </a:r>
            <a:endParaRPr lang="en-US" sz="1600" dirty="0" smtClean="0"/>
          </a:p>
          <a:p>
            <a:pPr marL="285750" lvl="1" indent="-285750">
              <a:buFont typeface="Arial" panose="020B0604020202020204" pitchFamily="34" charset="0"/>
              <a:buChar char="•"/>
            </a:pPr>
            <a:r>
              <a:rPr lang="en-US" sz="1400" dirty="0" smtClean="0"/>
              <a:t>used for system control structures</a:t>
            </a:r>
          </a:p>
          <a:p>
            <a:pPr marL="285750" lvl="1" indent="-285750">
              <a:buFont typeface="Arial" panose="020B0604020202020204" pitchFamily="34" charset="0"/>
              <a:buChar char="•"/>
            </a:pPr>
            <a:endParaRPr lang="en-US" sz="1600" dirty="0"/>
          </a:p>
          <a:p>
            <a:pPr marL="0" lvl="1"/>
            <a:r>
              <a:rPr lang="en-US" sz="1600" dirty="0"/>
              <a:t>r</a:t>
            </a:r>
            <a:r>
              <a:rPr lang="en-US" sz="1600" dirty="0" smtClean="0"/>
              <a:t>elatively low count compared with other </a:t>
            </a:r>
            <a:r>
              <a:rPr lang="en-US" sz="1600" dirty="0" err="1" smtClean="0"/>
              <a:t>paltforms</a:t>
            </a:r>
            <a:r>
              <a:rPr lang="en-US" sz="1600" dirty="0" smtClean="0"/>
              <a:t>, like MC68000/ARM</a:t>
            </a:r>
            <a:endParaRPr lang="en-US" sz="1600" dirty="0"/>
          </a:p>
        </p:txBody>
      </p:sp>
    </p:spTree>
    <p:extLst>
      <p:ext uri="{BB962C8B-B14F-4D97-AF65-F5344CB8AC3E}">
        <p14:creationId xmlns:p14="http://schemas.microsoft.com/office/powerpoint/2010/main" val="894444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x86 :: </a:t>
            </a:r>
            <a:r>
              <a:rPr lang="en-US" sz="3600" dirty="0" err="1" smtClean="0"/>
              <a:t>fpu</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sp>
        <p:nvSpPr>
          <p:cNvPr id="3" name="Прямоугольник 2"/>
          <p:cNvSpPr/>
          <p:nvPr/>
        </p:nvSpPr>
        <p:spPr>
          <a:xfrm>
            <a:off x="386036" y="858422"/>
            <a:ext cx="8136904" cy="307777"/>
          </a:xfrm>
          <a:prstGeom prst="rect">
            <a:avLst/>
          </a:prstGeom>
        </p:spPr>
        <p:txBody>
          <a:bodyPr wrap="square">
            <a:spAutoFit/>
          </a:bodyPr>
          <a:lstStyle/>
          <a:p>
            <a:pPr marL="0" lvl="1"/>
            <a:r>
              <a:rPr lang="en-US" sz="1400" dirty="0" smtClean="0"/>
              <a:t>i</a:t>
            </a:r>
            <a:r>
              <a:rPr lang="en-US" sz="1400" dirty="0" smtClean="0"/>
              <a:t>8087 numeric processing unit provides </a:t>
            </a:r>
            <a:r>
              <a:rPr lang="en-US" sz="1400" dirty="0"/>
              <a:t>floating point mathematical operations accelerating </a:t>
            </a:r>
            <a:endParaRPr lang="en-US" sz="1400" dirty="0"/>
          </a:p>
        </p:txBody>
      </p:sp>
      <p:sp>
        <p:nvSpPr>
          <p:cNvPr id="6" name="Прямоугольник 5"/>
          <p:cNvSpPr/>
          <p:nvPr/>
        </p:nvSpPr>
        <p:spPr>
          <a:xfrm>
            <a:off x="314028" y="1203598"/>
            <a:ext cx="5338092" cy="3970318"/>
          </a:xfrm>
          <a:prstGeom prst="rect">
            <a:avLst/>
          </a:prstGeom>
        </p:spPr>
        <p:txBody>
          <a:bodyPr wrap="square">
            <a:spAutoFit/>
          </a:bodyPr>
          <a:lstStyle/>
          <a:p>
            <a:pPr marL="0" lvl="1"/>
            <a:r>
              <a:rPr lang="en-US" sz="1400" dirty="0"/>
              <a:t>o</a:t>
            </a:r>
            <a:r>
              <a:rPr lang="en-US" sz="1400" dirty="0" smtClean="0"/>
              <a:t>perates on single precision (32 bit), double precision (64 bit) and extended precision (80 bit) numbers, also supports conversion between integer and floating point variables</a:t>
            </a:r>
          </a:p>
          <a:p>
            <a:pPr marL="285750" lvl="1" indent="-285750">
              <a:buFont typeface="Arial" panose="020B0604020202020204" pitchFamily="34" charset="0"/>
              <a:buChar char="•"/>
            </a:pPr>
            <a:r>
              <a:rPr lang="en-US" sz="1400" dirty="0" smtClean="0"/>
              <a:t>p</a:t>
            </a:r>
            <a:r>
              <a:rPr lang="en-US" sz="1400" dirty="0" smtClean="0"/>
              <a:t>rovided basis for IEEE-754 floating point standard</a:t>
            </a:r>
          </a:p>
          <a:p>
            <a:pPr marL="285750" lvl="1" indent="-285750">
              <a:buFont typeface="Arial" panose="020B0604020202020204" pitchFamily="34" charset="0"/>
              <a:buChar char="•"/>
            </a:pPr>
            <a:endParaRPr lang="en-US" sz="1400" dirty="0" smtClean="0"/>
          </a:p>
          <a:p>
            <a:pPr marL="0" lvl="1"/>
            <a:r>
              <a:rPr lang="en-US" sz="1400" dirty="0"/>
              <a:t>r</a:t>
            </a:r>
            <a:r>
              <a:rPr lang="en-US" sz="1400" dirty="0" smtClean="0"/>
              <a:t>egisters are organized as stack of 8 80-bit registers (ST0-ST7)</a:t>
            </a:r>
            <a:r>
              <a:rPr lang="en-US" sz="1400" dirty="0" smtClean="0"/>
              <a:t>, ST0 used as destination operand, and also can be exchanged with ST1-ST7 with FXCH instruction</a:t>
            </a:r>
          </a:p>
          <a:p>
            <a:pPr marL="0" lvl="1"/>
            <a:r>
              <a:rPr lang="en-US" sz="1400" dirty="0" smtClean="0"/>
              <a:t>FPU operations pop values off the stack and push results onto it, also providing integer/floating point variables load and store</a:t>
            </a:r>
          </a:p>
          <a:p>
            <a:pPr marL="0" lvl="1"/>
            <a:endParaRPr lang="en-US" sz="1400" dirty="0"/>
          </a:p>
          <a:p>
            <a:pPr marL="285750" lvl="1" indent="-285750">
              <a:buFont typeface="Arial" panose="020B0604020202020204" pitchFamily="34" charset="0"/>
              <a:buChar char="•"/>
            </a:pPr>
            <a:r>
              <a:rPr lang="en-US" sz="1400" dirty="0" smtClean="0"/>
              <a:t>i387 added direct sin/</a:t>
            </a:r>
            <a:r>
              <a:rPr lang="en-US" sz="1400" dirty="0" err="1" smtClean="0"/>
              <a:t>cos</a:t>
            </a:r>
            <a:r>
              <a:rPr lang="en-US" sz="1400" dirty="0" smtClean="0"/>
              <a:t> operations, making FPU fully IEEE-754 compliant</a:t>
            </a:r>
          </a:p>
          <a:p>
            <a:pPr marL="285750" lvl="1" indent="-285750">
              <a:buFont typeface="Arial" panose="020B0604020202020204" pitchFamily="34" charset="0"/>
              <a:buChar char="•"/>
            </a:pPr>
            <a:r>
              <a:rPr lang="en-US" sz="1400" dirty="0"/>
              <a:t>s</a:t>
            </a:r>
            <a:r>
              <a:rPr lang="en-US" sz="1400" dirty="0" smtClean="0"/>
              <a:t>tarting from i486, FPU is integrated on CPU core (except 486SX)</a:t>
            </a:r>
          </a:p>
          <a:p>
            <a:pPr marL="285750" lvl="1" indent="-285750">
              <a:buFont typeface="Arial" panose="020B0604020202020204" pitchFamily="34" charset="0"/>
              <a:buChar char="•"/>
            </a:pPr>
            <a:r>
              <a:rPr lang="en-US" sz="1400" dirty="0" smtClean="0"/>
              <a:t>Pentium updated FPU with new pipelined architecture and register renaming, paring FXCH with </a:t>
            </a:r>
            <a:r>
              <a:rPr lang="en-US" sz="1400" dirty="0"/>
              <a:t>FPU </a:t>
            </a:r>
            <a:r>
              <a:rPr lang="en-US" sz="1400" dirty="0" smtClean="0"/>
              <a:t>operations and performing slow instructions (divide, square root) in parallel with integer operations</a:t>
            </a:r>
          </a:p>
          <a:p>
            <a:pPr marL="0" lvl="1"/>
            <a:endParaRPr lang="en-US" sz="1400"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474" y="2955404"/>
            <a:ext cx="253365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descr="Intel C80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382" y="1472208"/>
            <a:ext cx="2942742" cy="1069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874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layout</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sp>
        <p:nvSpPr>
          <p:cNvPr id="5" name="Объект 2"/>
          <p:cNvSpPr txBox="1">
            <a:spLocks/>
          </p:cNvSpPr>
          <p:nvPr/>
        </p:nvSpPr>
        <p:spPr>
          <a:xfrm>
            <a:off x="1259632" y="-2108770"/>
            <a:ext cx="8280920" cy="13632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400" dirty="0" smtClean="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771550"/>
            <a:ext cx="1999742" cy="414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88" y="765693"/>
            <a:ext cx="3265064" cy="414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Прямая соединительная линия 5"/>
          <p:cNvCxnSpPr/>
          <p:nvPr/>
        </p:nvCxnSpPr>
        <p:spPr>
          <a:xfrm flipV="1">
            <a:off x="4499992" y="771550"/>
            <a:ext cx="900100" cy="288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3563888" y="4909812"/>
            <a:ext cx="19390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6365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sp>
        <p:nvSpPr>
          <p:cNvPr id="5" name="Объект 2"/>
          <p:cNvSpPr txBox="1">
            <a:spLocks/>
          </p:cNvSpPr>
          <p:nvPr/>
        </p:nvSpPr>
        <p:spPr>
          <a:xfrm>
            <a:off x="395536" y="776436"/>
            <a:ext cx="8280920" cy="13632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In real mode, memory pointer is constructed from two components: segment and memory offset</a:t>
            </a:r>
            <a:endParaRPr lang="en-US" sz="1600" dirty="0"/>
          </a:p>
          <a:p>
            <a:r>
              <a:rPr lang="en-US" sz="1600" dirty="0"/>
              <a:t>s</a:t>
            </a:r>
            <a:r>
              <a:rPr lang="en-US" sz="1600" dirty="0" smtClean="0"/>
              <a:t>egment value defines memory start address in units of 16 byte (paragraphs) </a:t>
            </a:r>
          </a:p>
          <a:p>
            <a:r>
              <a:rPr lang="en-US" sz="1600" dirty="0" smtClean="0"/>
              <a:t>then, 16-bit or 32-bit offset is added to resulted segment value to form memory linear </a:t>
            </a:r>
            <a:r>
              <a:rPr lang="en-US" sz="1600" dirty="0" err="1" smtClean="0"/>
              <a:t>adress</a:t>
            </a:r>
            <a:endParaRPr lang="en-US" sz="1600" dirty="0" smtClean="0"/>
          </a:p>
          <a:p>
            <a:r>
              <a:rPr lang="en-US" sz="1600" dirty="0" smtClean="0"/>
              <a:t>segments can overlap: i.e. 0x0000:0482 and 0x0040:0082 point to same memory address 0x000482</a:t>
            </a:r>
          </a:p>
          <a:p>
            <a:r>
              <a:rPr lang="en-US" sz="1600" dirty="0"/>
              <a:t>i</a:t>
            </a:r>
            <a:r>
              <a:rPr lang="en-US" sz="1600" dirty="0" smtClean="0"/>
              <a:t>286 and higher calculate addresses in full 24/32bit: address overflow is possible with segments &gt; 0xF000, allowing access to 64 Kb (minus 16 bytes) above 1 MB</a:t>
            </a:r>
          </a:p>
          <a:p>
            <a:pPr lvl="1"/>
            <a:r>
              <a:rPr lang="en-US" sz="1400" dirty="0"/>
              <a:t>c</a:t>
            </a:r>
            <a:r>
              <a:rPr lang="en-US" sz="1400" dirty="0" smtClean="0"/>
              <a:t>alled High Memory Arena (HMA) in DOS world</a:t>
            </a:r>
          </a:p>
          <a:p>
            <a:pPr lvl="1"/>
            <a:r>
              <a:rPr lang="en-US" sz="1400" dirty="0"/>
              <a:t>o</a:t>
            </a:r>
            <a:r>
              <a:rPr lang="en-US" sz="1400" dirty="0" smtClean="0"/>
              <a:t>n 8086/8088, addresses beyond 1 MB are wrapped to start of memory: some older software depend on this behavior, and IBM implemented A20 line gate to emulate such wraparound</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42" y="3507854"/>
            <a:ext cx="6288139" cy="116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5249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sp>
        <p:nvSpPr>
          <p:cNvPr id="5" name="Объект 2"/>
          <p:cNvSpPr txBox="1">
            <a:spLocks/>
          </p:cNvSpPr>
          <p:nvPr/>
        </p:nvSpPr>
        <p:spPr>
          <a:xfrm>
            <a:off x="395536" y="776436"/>
            <a:ext cx="8280920" cy="13632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a</a:t>
            </a:r>
            <a:r>
              <a:rPr lang="en-US" sz="1600" dirty="0" smtClean="0"/>
              <a:t>s following, memory pointers in x86 are of two types:</a:t>
            </a:r>
          </a:p>
          <a:p>
            <a:r>
              <a:rPr lang="en-US" sz="1600" dirty="0" smtClean="0"/>
              <a:t>near pointer (16 or 32 bit), referencing memory within current selected segment</a:t>
            </a:r>
          </a:p>
          <a:p>
            <a:r>
              <a:rPr lang="en-US" sz="1600" dirty="0"/>
              <a:t>f</a:t>
            </a:r>
            <a:r>
              <a:rPr lang="en-US" sz="1600" dirty="0" smtClean="0"/>
              <a:t>ar pointer (16 bit segment + and 16\32 bit offset) referencing memory across different segments</a:t>
            </a:r>
          </a:p>
          <a:p>
            <a:pPr marL="0" indent="0">
              <a:buNone/>
            </a:pPr>
            <a:r>
              <a:rPr lang="en-US" sz="1600" dirty="0"/>
              <a:t>t</a:t>
            </a:r>
            <a:r>
              <a:rPr lang="en-US" sz="1600" dirty="0" smtClean="0"/>
              <a:t>hus, data and code can be either located in one segment (utilizing near pointers), or split in several segments (far pointers) </a:t>
            </a:r>
          </a:p>
          <a:p>
            <a:pPr marL="0" indent="0">
              <a:buNone/>
            </a:pPr>
            <a:r>
              <a:rPr lang="en-US" sz="1600" dirty="0" smtClean="0"/>
              <a:t>16 bit real mode applications can be compiled using 6 distinctive memory models</a:t>
            </a:r>
          </a:p>
        </p:txBody>
      </p:sp>
      <p:graphicFrame>
        <p:nvGraphicFramePr>
          <p:cNvPr id="6" name="Таблица 5"/>
          <p:cNvGraphicFramePr>
            <a:graphicFrameLocks noGrp="1"/>
          </p:cNvGraphicFramePr>
          <p:nvPr>
            <p:extLst>
              <p:ext uri="{D42A27DB-BD31-4B8C-83A1-F6EECF244321}">
                <p14:modId xmlns:p14="http://schemas.microsoft.com/office/powerpoint/2010/main" val="413931624"/>
              </p:ext>
            </p:extLst>
          </p:nvPr>
        </p:nvGraphicFramePr>
        <p:xfrm>
          <a:off x="539553" y="2931790"/>
          <a:ext cx="7992886" cy="1705717"/>
        </p:xfrm>
        <a:graphic>
          <a:graphicData uri="http://schemas.openxmlformats.org/drawingml/2006/table">
            <a:tbl>
              <a:tblPr firstRow="1" firstCol="1" bandRow="1">
                <a:tableStyleId>{5C22544A-7EE6-4342-B048-85BDC9FD1C3A}</a:tableStyleId>
              </a:tblPr>
              <a:tblGrid>
                <a:gridCol w="1154352"/>
                <a:gridCol w="950839"/>
                <a:gridCol w="950839"/>
                <a:gridCol w="4936856"/>
              </a:tblGrid>
              <a:tr h="212778">
                <a:tc>
                  <a:txBody>
                    <a:bodyPr/>
                    <a:lstStyle/>
                    <a:p>
                      <a:pPr algn="just">
                        <a:spcAft>
                          <a:spcPts val="0"/>
                        </a:spcAft>
                      </a:pPr>
                      <a:r>
                        <a:rPr lang="ru-RU" sz="1400" dirty="0" err="1">
                          <a:effectLst/>
                        </a:rPr>
                        <a:t>Model</a:t>
                      </a:r>
                      <a:endParaRPr lang="ru-RU" sz="1400" dirty="0">
                        <a:effectLst/>
                        <a:latin typeface="Times New Roman"/>
                        <a:ea typeface="Times New Roman"/>
                      </a:endParaRPr>
                    </a:p>
                  </a:txBody>
                  <a:tcPr marL="79792" marR="79792" marT="0" marB="0"/>
                </a:tc>
                <a:tc>
                  <a:txBody>
                    <a:bodyPr/>
                    <a:lstStyle/>
                    <a:p>
                      <a:pPr algn="just">
                        <a:spcAft>
                          <a:spcPts val="0"/>
                        </a:spcAft>
                      </a:pPr>
                      <a:r>
                        <a:rPr lang="ru-RU" sz="1400">
                          <a:effectLst/>
                        </a:rPr>
                        <a:t>Data</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Code</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Definition </a:t>
                      </a:r>
                      <a:endParaRPr lang="ru-RU" sz="1400">
                        <a:effectLst/>
                        <a:latin typeface="Times New Roman"/>
                        <a:ea typeface="Times New Roman"/>
                      </a:endParaRPr>
                    </a:p>
                  </a:txBody>
                  <a:tcPr marL="79792" marR="79792" marT="0" marB="0"/>
                </a:tc>
              </a:tr>
              <a:tr h="212778">
                <a:tc>
                  <a:txBody>
                    <a:bodyPr/>
                    <a:lstStyle/>
                    <a:p>
                      <a:pPr algn="just">
                        <a:spcAft>
                          <a:spcPts val="0"/>
                        </a:spcAft>
                      </a:pPr>
                      <a:r>
                        <a:rPr lang="en-US" sz="1400">
                          <a:effectLst/>
                        </a:rPr>
                        <a:t>Tiny</a:t>
                      </a:r>
                      <a:endParaRPr lang="ru-RU" sz="1400">
                        <a:effectLst/>
                        <a:latin typeface="Times New Roman"/>
                        <a:ea typeface="Times New Roman"/>
                      </a:endParaRPr>
                    </a:p>
                  </a:txBody>
                  <a:tcPr marL="79792" marR="79792" marT="0" marB="0"/>
                </a:tc>
                <a:tc>
                  <a:txBody>
                    <a:bodyPr/>
                    <a:lstStyle/>
                    <a:p>
                      <a:pPr algn="just">
                        <a:spcAft>
                          <a:spcPts val="0"/>
                        </a:spcAft>
                      </a:pPr>
                      <a:r>
                        <a:rPr lang="en-US"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en-US"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en-US" sz="1400">
                          <a:effectLst/>
                        </a:rPr>
                        <a:t>CS=DS=SS, used in .com files</a:t>
                      </a:r>
                      <a:endParaRPr lang="ru-RU" sz="1400">
                        <a:effectLst/>
                        <a:latin typeface="Times New Roman"/>
                        <a:ea typeface="Times New Roman"/>
                      </a:endParaRPr>
                    </a:p>
                  </a:txBody>
                  <a:tcPr marL="79792" marR="79792" marT="0" marB="0"/>
                </a:tc>
              </a:tr>
              <a:tr h="212778">
                <a:tc>
                  <a:txBody>
                    <a:bodyPr/>
                    <a:lstStyle/>
                    <a:p>
                      <a:pPr algn="just">
                        <a:spcAft>
                          <a:spcPts val="0"/>
                        </a:spcAft>
                      </a:pPr>
                      <a:r>
                        <a:rPr lang="ru-RU" sz="1400">
                          <a:effectLst/>
                        </a:rPr>
                        <a:t>Small</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DS=SS </a:t>
                      </a:r>
                      <a:endParaRPr lang="ru-RU" sz="1400">
                        <a:effectLst/>
                        <a:latin typeface="Times New Roman"/>
                        <a:ea typeface="Times New Roman"/>
                      </a:endParaRPr>
                    </a:p>
                  </a:txBody>
                  <a:tcPr marL="79792" marR="79792" marT="0" marB="0"/>
                </a:tc>
              </a:tr>
              <a:tr h="212778">
                <a:tc>
                  <a:txBody>
                    <a:bodyPr/>
                    <a:lstStyle/>
                    <a:p>
                      <a:pPr algn="just">
                        <a:spcAft>
                          <a:spcPts val="0"/>
                        </a:spcAft>
                      </a:pPr>
                      <a:r>
                        <a:rPr lang="ru-RU" sz="1400">
                          <a:effectLst/>
                        </a:rPr>
                        <a:t>Medium</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far</a:t>
                      </a:r>
                      <a:endParaRPr lang="ru-RU" sz="1400">
                        <a:effectLst/>
                        <a:latin typeface="Times New Roman"/>
                        <a:ea typeface="Times New Roman"/>
                      </a:endParaRPr>
                    </a:p>
                  </a:txBody>
                  <a:tcPr marL="79792" marR="79792" marT="0" marB="0"/>
                </a:tc>
                <a:tc>
                  <a:txBody>
                    <a:bodyPr/>
                    <a:lstStyle/>
                    <a:p>
                      <a:pPr algn="just">
                        <a:spcAft>
                          <a:spcPts val="0"/>
                        </a:spcAft>
                      </a:pPr>
                      <a:r>
                        <a:rPr lang="en-US" sz="1400" dirty="0">
                          <a:effectLst/>
                        </a:rPr>
                        <a:t>DS=SS, multiple code segments </a:t>
                      </a:r>
                      <a:endParaRPr lang="ru-RU" sz="1400" dirty="0">
                        <a:effectLst/>
                        <a:latin typeface="Times New Roman"/>
                        <a:ea typeface="Times New Roman"/>
                      </a:endParaRPr>
                    </a:p>
                  </a:txBody>
                  <a:tcPr marL="79792" marR="79792" marT="0" marB="0"/>
                </a:tc>
              </a:tr>
              <a:tr h="212778">
                <a:tc>
                  <a:txBody>
                    <a:bodyPr/>
                    <a:lstStyle/>
                    <a:p>
                      <a:pPr algn="just">
                        <a:spcAft>
                          <a:spcPts val="0"/>
                        </a:spcAft>
                      </a:pPr>
                      <a:r>
                        <a:rPr lang="ru-RU" sz="1400">
                          <a:effectLst/>
                        </a:rPr>
                        <a:t>Compact</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far</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near</a:t>
                      </a:r>
                      <a:endParaRPr lang="ru-RU" sz="1400">
                        <a:effectLst/>
                        <a:latin typeface="Times New Roman"/>
                        <a:ea typeface="Times New Roman"/>
                      </a:endParaRPr>
                    </a:p>
                  </a:txBody>
                  <a:tcPr marL="79792" marR="79792" marT="0" marB="0"/>
                </a:tc>
                <a:tc>
                  <a:txBody>
                    <a:bodyPr/>
                    <a:lstStyle/>
                    <a:p>
                      <a:pPr algn="just">
                        <a:spcAft>
                          <a:spcPts val="0"/>
                        </a:spcAft>
                      </a:pPr>
                      <a:r>
                        <a:rPr lang="en-US" sz="1400">
                          <a:effectLst/>
                        </a:rPr>
                        <a:t>single code segment, multiple data segments </a:t>
                      </a:r>
                      <a:endParaRPr lang="ru-RU" sz="1400">
                        <a:effectLst/>
                        <a:latin typeface="Times New Roman"/>
                        <a:ea typeface="Times New Roman"/>
                      </a:endParaRPr>
                    </a:p>
                  </a:txBody>
                  <a:tcPr marL="79792" marR="79792" marT="0" marB="0"/>
                </a:tc>
              </a:tr>
              <a:tr h="212778">
                <a:tc>
                  <a:txBody>
                    <a:bodyPr/>
                    <a:lstStyle/>
                    <a:p>
                      <a:pPr algn="just">
                        <a:spcAft>
                          <a:spcPts val="0"/>
                        </a:spcAft>
                      </a:pPr>
                      <a:r>
                        <a:rPr lang="ru-RU" sz="1400">
                          <a:effectLst/>
                        </a:rPr>
                        <a:t>Large</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far</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far</a:t>
                      </a:r>
                      <a:endParaRPr lang="ru-RU" sz="1400">
                        <a:effectLst/>
                        <a:latin typeface="Times New Roman"/>
                        <a:ea typeface="Times New Roman"/>
                      </a:endParaRPr>
                    </a:p>
                  </a:txBody>
                  <a:tcPr marL="79792" marR="79792" marT="0" marB="0"/>
                </a:tc>
                <a:tc>
                  <a:txBody>
                    <a:bodyPr/>
                    <a:lstStyle/>
                    <a:p>
                      <a:pPr algn="just">
                        <a:spcAft>
                          <a:spcPts val="0"/>
                        </a:spcAft>
                      </a:pPr>
                      <a:r>
                        <a:rPr lang="en-US" sz="1400">
                          <a:effectLst/>
                        </a:rPr>
                        <a:t>multiple code and data segments </a:t>
                      </a:r>
                      <a:endParaRPr lang="ru-RU" sz="1400">
                        <a:effectLst/>
                        <a:latin typeface="Times New Roman"/>
                        <a:ea typeface="Times New Roman"/>
                      </a:endParaRPr>
                    </a:p>
                  </a:txBody>
                  <a:tcPr marL="79792" marR="79792" marT="0" marB="0"/>
                </a:tc>
              </a:tr>
              <a:tr h="425557">
                <a:tc>
                  <a:txBody>
                    <a:bodyPr/>
                    <a:lstStyle/>
                    <a:p>
                      <a:pPr algn="just">
                        <a:spcAft>
                          <a:spcPts val="0"/>
                        </a:spcAft>
                      </a:pPr>
                      <a:r>
                        <a:rPr lang="ru-RU" sz="1400">
                          <a:effectLst/>
                        </a:rPr>
                        <a:t>Huge</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huge</a:t>
                      </a:r>
                      <a:endParaRPr lang="ru-RU" sz="1400">
                        <a:effectLst/>
                        <a:latin typeface="Times New Roman"/>
                        <a:ea typeface="Times New Roman"/>
                      </a:endParaRPr>
                    </a:p>
                  </a:txBody>
                  <a:tcPr marL="79792" marR="79792" marT="0" marB="0"/>
                </a:tc>
                <a:tc>
                  <a:txBody>
                    <a:bodyPr/>
                    <a:lstStyle/>
                    <a:p>
                      <a:pPr algn="just">
                        <a:spcAft>
                          <a:spcPts val="0"/>
                        </a:spcAft>
                      </a:pPr>
                      <a:r>
                        <a:rPr lang="ru-RU" sz="1400">
                          <a:effectLst/>
                        </a:rPr>
                        <a:t>far</a:t>
                      </a:r>
                      <a:endParaRPr lang="ru-RU" sz="1400">
                        <a:effectLst/>
                        <a:latin typeface="Times New Roman"/>
                        <a:ea typeface="Times New Roman"/>
                      </a:endParaRPr>
                    </a:p>
                  </a:txBody>
                  <a:tcPr marL="79792" marR="79792" marT="0" marB="0"/>
                </a:tc>
                <a:tc>
                  <a:txBody>
                    <a:bodyPr/>
                    <a:lstStyle/>
                    <a:p>
                      <a:pPr algn="just">
                        <a:spcAft>
                          <a:spcPts val="0"/>
                        </a:spcAft>
                      </a:pPr>
                      <a:r>
                        <a:rPr lang="en-US" sz="1400" dirty="0">
                          <a:effectLst/>
                        </a:rPr>
                        <a:t>multiple code and data segments; single array may be &gt;64 KB</a:t>
                      </a:r>
                      <a:endParaRPr lang="ru-RU" sz="1400" dirty="0">
                        <a:effectLst/>
                        <a:latin typeface="Times New Roman"/>
                        <a:ea typeface="Times New Roman"/>
                      </a:endParaRPr>
                    </a:p>
                  </a:txBody>
                  <a:tcPr marL="79792" marR="79792" marT="0" marB="0"/>
                </a:tc>
              </a:tr>
            </a:tbl>
          </a:graphicData>
        </a:graphic>
      </p:graphicFrame>
    </p:spTree>
    <p:extLst>
      <p:ext uri="{BB962C8B-B14F-4D97-AF65-F5344CB8AC3E}">
        <p14:creationId xmlns:p14="http://schemas.microsoft.com/office/powerpoint/2010/main" val="15635186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protected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
        <p:nvSpPr>
          <p:cNvPr id="6" name="Объект 2"/>
          <p:cNvSpPr txBox="1">
            <a:spLocks/>
          </p:cNvSpPr>
          <p:nvPr/>
        </p:nvSpPr>
        <p:spPr>
          <a:xfrm>
            <a:off x="395536" y="776436"/>
            <a:ext cx="8280920" cy="215535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smtClean="0"/>
              <a:t>In protected mode, segment registers do not contain offset, instead, descriptor selector is used</a:t>
            </a:r>
            <a:endParaRPr lang="en-US" sz="1400" dirty="0"/>
          </a:p>
          <a:p>
            <a:r>
              <a:rPr lang="en-US" sz="1400" dirty="0"/>
              <a:t>d</a:t>
            </a:r>
            <a:r>
              <a:rPr lang="en-US" sz="1400" dirty="0" smtClean="0"/>
              <a:t>efined as 13-bit selector field, Global/Local Descriptor Table select bit and requested privilege field (2 least bits)</a:t>
            </a:r>
          </a:p>
          <a:p>
            <a:r>
              <a:rPr lang="en-US" sz="1400" dirty="0" smtClean="0"/>
              <a:t>each GDT/LDT entry contain of 8 bytes descriptor with defined </a:t>
            </a:r>
            <a:r>
              <a:rPr lang="en-US" sz="1400" dirty="0" err="1" smtClean="0"/>
              <a:t>stasrt</a:t>
            </a:r>
            <a:r>
              <a:rPr lang="en-US" sz="1400" dirty="0" smtClean="0"/>
              <a:t> offset, limit, descriptor type and access rights (whether is executable, read, write, etc., privilege level, </a:t>
            </a:r>
            <a:r>
              <a:rPr lang="en-US" sz="1400" dirty="0" err="1" smtClean="0"/>
              <a:t>etc</a:t>
            </a:r>
            <a:r>
              <a:rPr lang="en-US" sz="1400" dirty="0" smtClean="0"/>
              <a:t>)</a:t>
            </a:r>
          </a:p>
          <a:p>
            <a:r>
              <a:rPr lang="en-US" sz="1400" dirty="0" smtClean="0"/>
              <a:t>CPU checks access rights and descriptor validity while segment register usage, raising General Protection Fault in case of failure</a:t>
            </a: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65" y="2571750"/>
            <a:ext cx="5612694" cy="22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3186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protected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800" dirty="0"/>
          </a:p>
        </p:txBody>
      </p:sp>
      <p:sp>
        <p:nvSpPr>
          <p:cNvPr id="6" name="Объект 2"/>
          <p:cNvSpPr txBox="1">
            <a:spLocks/>
          </p:cNvSpPr>
          <p:nvPr/>
        </p:nvSpPr>
        <p:spPr>
          <a:xfrm>
            <a:off x="251520" y="776436"/>
            <a:ext cx="8280920" cy="215535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w</a:t>
            </a:r>
            <a:r>
              <a:rPr lang="en-US" sz="1600" dirty="0" smtClean="0"/>
              <a:t>hile segmentation still was crucial for 286 because of 16 bit offsets, 386 and 32-bit modes do not generally need it</a:t>
            </a:r>
          </a:p>
          <a:p>
            <a:r>
              <a:rPr lang="en-US" sz="1600" dirty="0" smtClean="0"/>
              <a:t>“flat” mode involves setting CS to code segment and DS/ES/SS with data segment, </a:t>
            </a:r>
            <a:r>
              <a:rPr lang="en-US" sz="1600" dirty="0" err="1" smtClean="0"/>
              <a:t>noth</a:t>
            </a:r>
            <a:r>
              <a:rPr lang="en-US" sz="1600" dirty="0" smtClean="0"/>
              <a:t> with base 0 and limit of 4 GB, effectively bypassing segmentation and </a:t>
            </a:r>
            <a:r>
              <a:rPr lang="en-US" sz="1600" dirty="0" err="1" smtClean="0"/>
              <a:t>treting</a:t>
            </a:r>
            <a:r>
              <a:rPr lang="en-US" sz="1600" dirty="0" smtClean="0"/>
              <a:t> every logical address as </a:t>
            </a:r>
            <a:r>
              <a:rPr lang="en-US" sz="1600" dirty="0" smtClean="0"/>
              <a:t>linear</a:t>
            </a:r>
            <a:endParaRPr lang="en-US" sz="1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148750"/>
            <a:ext cx="3766964" cy="2595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51520" y="2176576"/>
            <a:ext cx="4572000" cy="1569660"/>
          </a:xfrm>
          <a:prstGeom prst="rect">
            <a:avLst/>
          </a:prstGeom>
        </p:spPr>
        <p:txBody>
          <a:bodyPr>
            <a:spAutoFit/>
          </a:bodyPr>
          <a:lstStyle/>
          <a:p>
            <a:r>
              <a:rPr lang="en-US" sz="1600" dirty="0"/>
              <a:t>i386 also introduced Memory Management Unit allowing to </a:t>
            </a:r>
            <a:r>
              <a:rPr lang="en-US" sz="1600" dirty="0" smtClean="0"/>
              <a:t>map virtual memory to physical in units of 4 KB pages </a:t>
            </a:r>
          </a:p>
          <a:p>
            <a:pPr marL="285750" indent="-285750">
              <a:buFont typeface="Arial" panose="020B0604020202020204" pitchFamily="34" charset="0"/>
              <a:buChar char="•"/>
            </a:pPr>
            <a:r>
              <a:rPr lang="en-US" sz="1600" dirty="0" smtClean="0"/>
              <a:t>EMM386, Windows 3.x in 386 Enhanced mode, Windows 9x/NT and Linux/FreeBSD use paging for isolating applications address space</a:t>
            </a:r>
            <a:endParaRPr lang="en-US" sz="1600" dirty="0"/>
          </a:p>
        </p:txBody>
      </p:sp>
    </p:spTree>
    <p:extLst>
      <p:ext uri="{BB962C8B-B14F-4D97-AF65-F5344CB8AC3E}">
        <p14:creationId xmlns:p14="http://schemas.microsoft.com/office/powerpoint/2010/main" val="2614065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x</a:t>
            </a:r>
            <a:r>
              <a:rPr lang="en-US" sz="3600" dirty="0" smtClean="0"/>
              <a:t>86 :: memory model :: flat real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a</a:t>
            </a:r>
            <a:r>
              <a:rPr lang="en-US" sz="1600" dirty="0" smtClean="0"/>
              <a:t>pparently, 80386 and newer CPUs use same segment descriptor pipeline for both rea</a:t>
            </a:r>
            <a:r>
              <a:rPr lang="en-US" sz="1600" dirty="0"/>
              <a:t>l</a:t>
            </a:r>
            <a:r>
              <a:rPr lang="en-US" sz="1600" dirty="0" smtClean="0"/>
              <a:t> and protected mode, differing only in address calculation</a:t>
            </a:r>
          </a:p>
          <a:p>
            <a:r>
              <a:rPr lang="en-US" sz="1600" dirty="0"/>
              <a:t>e</a:t>
            </a:r>
            <a:r>
              <a:rPr lang="en-US" sz="1600" dirty="0" smtClean="0"/>
              <a:t>ach segment register has associated descriptor cache</a:t>
            </a:r>
          </a:p>
          <a:p>
            <a:r>
              <a:rPr lang="en-US" sz="1600" dirty="0"/>
              <a:t>i</a:t>
            </a:r>
            <a:r>
              <a:rPr lang="en-US" sz="1600" dirty="0" smtClean="0"/>
              <a:t>t’s possible to enter protected mode, set all data segments to 4 GB limit and switch back to real mode, allowing to access data over first MB while retaining compatibility with DOS/BIOS services and interrupts</a:t>
            </a:r>
          </a:p>
          <a:p>
            <a:r>
              <a:rPr lang="en-US" sz="1600" dirty="0" smtClean="0"/>
              <a:t>requires raw or XMS environment, most PM supervisors (like EMM386/Windows) don’t allow such tricks and either reset segment limits to 64 KB upon return to RM or terminate the application</a:t>
            </a:r>
          </a:p>
          <a:p>
            <a:r>
              <a:rPr lang="en-US" sz="1600" dirty="0" smtClean="0"/>
              <a:t>used in several early (pre-1995) demos and even some commercial games (</a:t>
            </a:r>
            <a:r>
              <a:rPr lang="en-US" sz="1600" dirty="0" err="1" smtClean="0"/>
              <a:t>Ultima</a:t>
            </a:r>
            <a:r>
              <a:rPr lang="en-US" sz="1600" dirty="0" smtClean="0"/>
              <a:t> 7/8)</a:t>
            </a:r>
          </a:p>
          <a:p>
            <a:r>
              <a:rPr lang="en-US" sz="1600" dirty="0" smtClean="0"/>
              <a:t>expanding CS limit over 64 KB or switching to 32 bit code segment is practically useless (RM IRQs corrupt high 16 bits of EIP, and DOS/BIOS code won’t work in 32-bit real mode)</a:t>
            </a:r>
          </a:p>
          <a:p>
            <a:pPr lvl="1"/>
            <a:r>
              <a:rPr lang="en-US" sz="1200" dirty="0"/>
              <a:t>n</a:t>
            </a:r>
            <a:r>
              <a:rPr lang="en-US" sz="1200" dirty="0" smtClean="0"/>
              <a:t>evertheless, there is at least one demo (Project Angel by Impact Studios, 1994) using 32-bit flat real mode</a:t>
            </a:r>
          </a:p>
          <a:p>
            <a:r>
              <a:rPr lang="en-US" sz="1600" dirty="0" smtClean="0"/>
              <a:t>With the availability of DOS extenders, 32-bit protected mode is more attractive and easier to use than flat real </a:t>
            </a:r>
            <a:r>
              <a:rPr lang="en-US" sz="1600" dirty="0" smtClean="0"/>
              <a:t>mode</a:t>
            </a:r>
            <a:endParaRPr lang="en-US" sz="1600" dirty="0"/>
          </a:p>
        </p:txBody>
      </p:sp>
    </p:spTree>
    <p:extLst>
      <p:ext uri="{BB962C8B-B14F-4D97-AF65-F5344CB8AC3E}">
        <p14:creationId xmlns:p14="http://schemas.microsoft.com/office/powerpoint/2010/main" val="3988941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x86 </a:t>
            </a:r>
            <a:r>
              <a:rPr lang="en-US" sz="3600" dirty="0" smtClean="0"/>
              <a:t>:: </a:t>
            </a:r>
            <a:r>
              <a:rPr lang="en-US" sz="3600" dirty="0" smtClean="0"/>
              <a:t>i/o ports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Like i8080, 8088 has separate I/O and memory address</a:t>
            </a:r>
          </a:p>
          <a:p>
            <a:r>
              <a:rPr lang="en-US" sz="2000" dirty="0"/>
              <a:t>u</a:t>
            </a:r>
            <a:r>
              <a:rPr lang="en-US" sz="2000" dirty="0" smtClean="0"/>
              <a:t>p to 65536 byte, 32768 word and 16384 </a:t>
            </a:r>
            <a:r>
              <a:rPr lang="en-US" sz="2000" dirty="0" err="1" smtClean="0"/>
              <a:t>dword</a:t>
            </a:r>
            <a:r>
              <a:rPr lang="en-US" sz="2000" dirty="0" smtClean="0"/>
              <a:t> input/output ports (16 bit address space)</a:t>
            </a:r>
          </a:p>
          <a:p>
            <a:r>
              <a:rPr lang="en-US" sz="2000" dirty="0" smtClean="0"/>
              <a:t>originally used 10-bit address decoding, then being enhanced to 12 bit</a:t>
            </a:r>
          </a:p>
          <a:p>
            <a:r>
              <a:rPr lang="en-US" sz="2000" dirty="0"/>
              <a:t>i</a:t>
            </a:r>
            <a:r>
              <a:rPr lang="en-US" sz="2000" dirty="0" smtClean="0"/>
              <a:t>n original architecture, ports 0x00-0xFF are reserved for motherboard devices, ports 0x100-0x3FF are designated for expansion devices</a:t>
            </a:r>
          </a:p>
          <a:p>
            <a:r>
              <a:rPr lang="en-US" sz="2000" dirty="0"/>
              <a:t>r</a:t>
            </a:r>
            <a:r>
              <a:rPr lang="en-US" sz="2000" dirty="0" smtClean="0"/>
              <a:t>elatively slow compared with memory-mapped IO, most of todays PC devices abandoned I/O space in favor of MMIO</a:t>
            </a:r>
          </a:p>
          <a:p>
            <a:endParaRPr lang="en-US" sz="2000" dirty="0" smtClean="0"/>
          </a:p>
        </p:txBody>
      </p:sp>
    </p:spTree>
    <p:extLst>
      <p:ext uri="{BB962C8B-B14F-4D97-AF65-F5344CB8AC3E}">
        <p14:creationId xmlns:p14="http://schemas.microsoft.com/office/powerpoint/2010/main" val="393891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interrupts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h</a:t>
            </a:r>
            <a:r>
              <a:rPr lang="en-US" sz="1600" dirty="0" smtClean="0"/>
              <a:t>ardware interrupts serviced by Intel 8259A interrupt controller</a:t>
            </a:r>
          </a:p>
          <a:p>
            <a:r>
              <a:rPr lang="en-US" sz="1600" dirty="0"/>
              <a:t>u</a:t>
            </a:r>
            <a:r>
              <a:rPr lang="en-US" sz="1600" dirty="0" smtClean="0"/>
              <a:t>p to 8 hardware interrupts, hardware interrupt mask, selectable interrupt priority</a:t>
            </a:r>
          </a:p>
          <a:p>
            <a:r>
              <a:rPr lang="en-US" sz="1600" dirty="0" smtClean="0"/>
              <a:t>XT uses one interrupt controller (IRQ 0-7), AT added another (IRQ 8-15)</a:t>
            </a:r>
          </a:p>
          <a:p>
            <a:endParaRPr lang="en-US" sz="1600" dirty="0"/>
          </a:p>
          <a:p>
            <a:pPr marL="0" indent="0">
              <a:buNone/>
            </a:pPr>
            <a:r>
              <a:rPr lang="en-US" sz="1600" dirty="0"/>
              <a:t>x</a:t>
            </a:r>
            <a:r>
              <a:rPr lang="en-US" sz="1600" dirty="0" smtClean="0"/>
              <a:t>86 CPU supports up to 256 interrupt vectors</a:t>
            </a:r>
            <a:endParaRPr lang="en-US" sz="1600" dirty="0"/>
          </a:p>
          <a:p>
            <a:r>
              <a:rPr lang="en-US" sz="1600" dirty="0" smtClean="0"/>
              <a:t>first 32 vectors are reserved for CPU exceptions</a:t>
            </a:r>
          </a:p>
          <a:p>
            <a:r>
              <a:rPr lang="en-US" sz="1600" dirty="0" smtClean="0"/>
              <a:t>IRQ 0-7 are mapped to INT 08-0F, IRQ 8-15 mapped to INT 70-77</a:t>
            </a:r>
          </a:p>
          <a:p>
            <a:pPr lvl="1"/>
            <a:r>
              <a:rPr lang="en-US" sz="1400" dirty="0"/>
              <a:t>c</a:t>
            </a:r>
            <a:r>
              <a:rPr lang="en-US" sz="1400" dirty="0" smtClean="0"/>
              <a:t>onflicts with exception vectors – doesn’t matter much in real mode, needs to deal with or remap in protected mode</a:t>
            </a:r>
          </a:p>
          <a:p>
            <a:r>
              <a:rPr lang="en-US" sz="1600" dirty="0"/>
              <a:t>s</a:t>
            </a:r>
            <a:r>
              <a:rPr lang="en-US" sz="1600" dirty="0" smtClean="0"/>
              <a:t>everal software INTs used for BIOS and DOS services</a:t>
            </a:r>
          </a:p>
          <a:p>
            <a:endParaRPr lang="en-US" sz="1600" dirty="0"/>
          </a:p>
          <a:p>
            <a:pPr marL="0" indent="0">
              <a:buNone/>
            </a:pPr>
            <a:r>
              <a:rPr lang="en-US" sz="1600" dirty="0" smtClean="0"/>
              <a:t>protected mode enhanced interrupt capabilities</a:t>
            </a:r>
            <a:endParaRPr lang="en-US" sz="1600" dirty="0"/>
          </a:p>
          <a:p>
            <a:r>
              <a:rPr lang="en-US" sz="1600" dirty="0"/>
              <a:t>a</a:t>
            </a:r>
            <a:r>
              <a:rPr lang="en-US" sz="1600" dirty="0" smtClean="0"/>
              <a:t>ble to switch between privilege levels, providing system call facilities</a:t>
            </a:r>
            <a:endParaRPr lang="en-US" sz="1600" dirty="0"/>
          </a:p>
          <a:p>
            <a:pPr marL="0" indent="0">
              <a:buNone/>
            </a:pPr>
            <a:endParaRPr lang="en-US" sz="1600" dirty="0"/>
          </a:p>
        </p:txBody>
      </p:sp>
    </p:spTree>
    <p:extLst>
      <p:ext uri="{BB962C8B-B14F-4D97-AF65-F5344CB8AC3E}">
        <p14:creationId xmlns:p14="http://schemas.microsoft.com/office/powerpoint/2010/main" val="2821853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interrupts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sp>
        <p:nvSpPr>
          <p:cNvPr id="3" name="Прямоугольник 2"/>
          <p:cNvSpPr/>
          <p:nvPr/>
        </p:nvSpPr>
        <p:spPr>
          <a:xfrm>
            <a:off x="251520" y="761672"/>
            <a:ext cx="4104456" cy="3970318"/>
          </a:xfrm>
          <a:prstGeom prst="rect">
            <a:avLst/>
          </a:prstGeom>
        </p:spPr>
        <p:txBody>
          <a:bodyPr wrap="square">
            <a:spAutoFit/>
          </a:bodyPr>
          <a:lstStyle/>
          <a:p>
            <a:r>
              <a:rPr lang="en-US" sz="1400" b="1" dirty="0"/>
              <a:t>IRQ#  Interrupt Function</a:t>
            </a:r>
            <a:endParaRPr lang="ru-RU" sz="1400" dirty="0"/>
          </a:p>
          <a:p>
            <a:r>
              <a:rPr lang="en-US" sz="1400" dirty="0"/>
              <a:t> </a:t>
            </a:r>
            <a:endParaRPr lang="ru-RU" sz="1400" dirty="0"/>
          </a:p>
          <a:p>
            <a:r>
              <a:rPr lang="en-US" sz="1400" dirty="0"/>
              <a:t>IRQ0	 8	PIT timer</a:t>
            </a:r>
            <a:endParaRPr lang="ru-RU" sz="1400" dirty="0"/>
          </a:p>
          <a:p>
            <a:r>
              <a:rPr lang="en-US" sz="1400" dirty="0"/>
              <a:t>IRQ1	 9	keyboard service required</a:t>
            </a:r>
            <a:endParaRPr lang="ru-RU" sz="1400" dirty="0"/>
          </a:p>
          <a:p>
            <a:r>
              <a:rPr lang="en-US" sz="1400" dirty="0"/>
              <a:t>IRQ2	 A	</a:t>
            </a:r>
            <a:r>
              <a:rPr lang="en-US" sz="1400" dirty="0" smtClean="0"/>
              <a:t>EGA/VGA </a:t>
            </a:r>
            <a:r>
              <a:rPr lang="en-US" sz="1400" dirty="0"/>
              <a:t>vertical retrace</a:t>
            </a:r>
            <a:endParaRPr lang="ru-RU" sz="1400" dirty="0"/>
          </a:p>
          <a:p>
            <a:r>
              <a:rPr lang="en-US" sz="1400" dirty="0"/>
              <a:t>IRQ8	70	real time clock </a:t>
            </a:r>
            <a:endParaRPr lang="ru-RU" sz="1400" dirty="0"/>
          </a:p>
          <a:p>
            <a:r>
              <a:rPr lang="en-US" sz="1400" dirty="0"/>
              <a:t>IRQ9	71	software redirected to IRQ2</a:t>
            </a:r>
            <a:endParaRPr lang="ru-RU" sz="1400" dirty="0"/>
          </a:p>
          <a:p>
            <a:r>
              <a:rPr lang="en-US" sz="1400" dirty="0"/>
              <a:t>IRQ10	72	free </a:t>
            </a:r>
            <a:endParaRPr lang="ru-RU" sz="1400" dirty="0"/>
          </a:p>
          <a:p>
            <a:r>
              <a:rPr lang="en-US" sz="1400" dirty="0"/>
              <a:t>IRQ11	73	reserved  (AT,XT286,PS50+)</a:t>
            </a:r>
            <a:endParaRPr lang="ru-RU" sz="1400" dirty="0"/>
          </a:p>
          <a:p>
            <a:r>
              <a:rPr lang="en-US" sz="1400" dirty="0"/>
              <a:t>IRQ12	74	PS/2 mouse interrupt</a:t>
            </a:r>
            <a:endParaRPr lang="ru-RU" sz="1400" dirty="0"/>
          </a:p>
          <a:p>
            <a:r>
              <a:rPr lang="en-US" sz="1400" dirty="0"/>
              <a:t>IRQ13	75	numeric coprocessor error </a:t>
            </a:r>
            <a:endParaRPr lang="ru-RU" sz="1400" dirty="0"/>
          </a:p>
          <a:p>
            <a:r>
              <a:rPr lang="en-US" sz="1400" dirty="0"/>
              <a:t>IRQ14	76	Secondary IDE controller</a:t>
            </a:r>
            <a:endParaRPr lang="ru-RU" sz="1400" dirty="0"/>
          </a:p>
          <a:p>
            <a:r>
              <a:rPr lang="en-US" sz="1400" dirty="0"/>
              <a:t>IRQ15	77	Primary IDE controller</a:t>
            </a:r>
            <a:endParaRPr lang="ru-RU" sz="1400" dirty="0"/>
          </a:p>
          <a:p>
            <a:r>
              <a:rPr lang="en-US" sz="1400" dirty="0"/>
              <a:t>IRQ3	 B	COM2 or COM4</a:t>
            </a:r>
            <a:endParaRPr lang="ru-RU" sz="1400" dirty="0"/>
          </a:p>
          <a:p>
            <a:r>
              <a:rPr lang="en-US" sz="1400" dirty="0"/>
              <a:t>IRQ4	 C	COM1 or COM3</a:t>
            </a:r>
            <a:endParaRPr lang="ru-RU" sz="1400" dirty="0"/>
          </a:p>
          <a:p>
            <a:r>
              <a:rPr lang="en-US" sz="1400" dirty="0"/>
              <a:t>IRQ5	 D	sound card</a:t>
            </a:r>
            <a:endParaRPr lang="ru-RU" sz="1400" dirty="0"/>
          </a:p>
          <a:p>
            <a:r>
              <a:rPr lang="en-US" sz="1400" dirty="0"/>
              <a:t>IRQ6	 E	floppy disk drive</a:t>
            </a:r>
            <a:endParaRPr lang="ru-RU" sz="1400" dirty="0"/>
          </a:p>
          <a:p>
            <a:r>
              <a:rPr lang="en-US" sz="1400" dirty="0"/>
              <a:t>IRQ7	 F	LPT1 or sound card</a:t>
            </a:r>
            <a:endParaRPr lang="ru-RU" sz="1400" dirty="0"/>
          </a:p>
        </p:txBody>
      </p:sp>
      <p:sp>
        <p:nvSpPr>
          <p:cNvPr id="8" name="Прямоугольник 7"/>
          <p:cNvSpPr/>
          <p:nvPr/>
        </p:nvSpPr>
        <p:spPr>
          <a:xfrm>
            <a:off x="4283968" y="627534"/>
            <a:ext cx="4392488" cy="4401205"/>
          </a:xfrm>
          <a:prstGeom prst="rect">
            <a:avLst/>
          </a:prstGeom>
        </p:spPr>
        <p:txBody>
          <a:bodyPr wrap="square">
            <a:spAutoFit/>
          </a:bodyPr>
          <a:lstStyle/>
          <a:p>
            <a:r>
              <a:rPr lang="en-US" sz="1400" b="1" dirty="0"/>
              <a:t>INT #   Function</a:t>
            </a:r>
          </a:p>
          <a:p>
            <a:endParaRPr lang="en-US" sz="1400" dirty="0"/>
          </a:p>
          <a:p>
            <a:r>
              <a:rPr lang="en-US" sz="1400" b="1" dirty="0" smtClean="0"/>
              <a:t>10	</a:t>
            </a:r>
            <a:r>
              <a:rPr lang="en-US" sz="1400" b="1" dirty="0"/>
              <a:t>v</a:t>
            </a:r>
            <a:r>
              <a:rPr lang="en-US" sz="1400" b="1" dirty="0" smtClean="0"/>
              <a:t>ideo services</a:t>
            </a:r>
          </a:p>
          <a:p>
            <a:r>
              <a:rPr lang="en-US" sz="1400" dirty="0" smtClean="0"/>
              <a:t>11</a:t>
            </a:r>
            <a:r>
              <a:rPr lang="en-US" sz="1400" dirty="0"/>
              <a:t>	equipment </a:t>
            </a:r>
            <a:r>
              <a:rPr lang="en-US" sz="1400" dirty="0" err="1"/>
              <a:t>resuest</a:t>
            </a:r>
            <a:endParaRPr lang="en-US" sz="1400" dirty="0"/>
          </a:p>
          <a:p>
            <a:r>
              <a:rPr lang="en-US" sz="1400" dirty="0"/>
              <a:t>12	memory size</a:t>
            </a:r>
          </a:p>
          <a:p>
            <a:r>
              <a:rPr lang="en-US" sz="1400" b="1" dirty="0"/>
              <a:t>13	disk I/O service  </a:t>
            </a:r>
          </a:p>
          <a:p>
            <a:r>
              <a:rPr lang="en-US" sz="1400" dirty="0"/>
              <a:t>14	serial communications)</a:t>
            </a:r>
          </a:p>
          <a:p>
            <a:r>
              <a:rPr lang="en-US" sz="1400" dirty="0"/>
              <a:t>15	system services, cassette</a:t>
            </a:r>
          </a:p>
          <a:p>
            <a:r>
              <a:rPr lang="en-US" sz="1400" dirty="0"/>
              <a:t>16	keyboard services</a:t>
            </a:r>
          </a:p>
          <a:p>
            <a:r>
              <a:rPr lang="en-US" sz="1400" dirty="0"/>
              <a:t>17	parallel printer services</a:t>
            </a:r>
          </a:p>
          <a:p>
            <a:r>
              <a:rPr lang="en-US" sz="1400" dirty="0"/>
              <a:t>18	</a:t>
            </a:r>
            <a:r>
              <a:rPr lang="en-US" sz="1400" dirty="0" smtClean="0"/>
              <a:t>ROM </a:t>
            </a:r>
            <a:r>
              <a:rPr lang="en-US" sz="1400" dirty="0"/>
              <a:t>BASIC loader</a:t>
            </a:r>
          </a:p>
          <a:p>
            <a:r>
              <a:rPr lang="en-US" sz="1400" dirty="0"/>
              <a:t>19	</a:t>
            </a:r>
            <a:r>
              <a:rPr lang="en-US" sz="1400" dirty="0" smtClean="0"/>
              <a:t>bootstrap </a:t>
            </a:r>
            <a:r>
              <a:rPr lang="en-US" sz="1400" dirty="0"/>
              <a:t>loader</a:t>
            </a:r>
          </a:p>
          <a:p>
            <a:r>
              <a:rPr lang="en-US" sz="1400" dirty="0"/>
              <a:t>1A	T</a:t>
            </a:r>
            <a:r>
              <a:rPr lang="en-US" sz="1400" dirty="0" smtClean="0"/>
              <a:t>ime/Date inter</a:t>
            </a:r>
            <a:endParaRPr lang="en-US" sz="1400" dirty="0"/>
          </a:p>
          <a:p>
            <a:r>
              <a:rPr lang="en-US" sz="1400" dirty="0"/>
              <a:t>1F	graphics character table</a:t>
            </a:r>
          </a:p>
          <a:p>
            <a:r>
              <a:rPr lang="en-US" sz="1400" dirty="0"/>
              <a:t>20	DOS general program termination</a:t>
            </a:r>
          </a:p>
          <a:p>
            <a:pPr marL="342900" indent="-342900">
              <a:buAutoNum type="arabicPlain" startAt="21"/>
            </a:pPr>
            <a:r>
              <a:rPr lang="en-US" sz="1400" b="1" dirty="0" smtClean="0"/>
              <a:t>          	DOS function API </a:t>
            </a:r>
          </a:p>
          <a:p>
            <a:pPr marL="342900" indent="-342900">
              <a:buAutoNum type="arabicPlain" startAt="21"/>
            </a:pPr>
            <a:r>
              <a:rPr lang="en-US" sz="1400" dirty="0"/>
              <a:t>	DOS multiplexer </a:t>
            </a:r>
          </a:p>
          <a:p>
            <a:r>
              <a:rPr lang="en-US" sz="1400" dirty="0"/>
              <a:t>31	DOS Protected </a:t>
            </a:r>
            <a:r>
              <a:rPr lang="en-US" sz="1400" dirty="0" smtClean="0"/>
              <a:t>Mode Interface</a:t>
            </a:r>
            <a:endParaRPr lang="en-US" sz="1400" dirty="0"/>
          </a:p>
          <a:p>
            <a:r>
              <a:rPr lang="en-US" sz="1400" dirty="0"/>
              <a:t>33	mouse support</a:t>
            </a:r>
          </a:p>
          <a:p>
            <a:r>
              <a:rPr lang="en-US" sz="1400" dirty="0"/>
              <a:t>67	EMS specification</a:t>
            </a:r>
          </a:p>
        </p:txBody>
      </p:sp>
    </p:spTree>
    <p:extLst>
      <p:ext uri="{BB962C8B-B14F-4D97-AF65-F5344CB8AC3E}">
        <p14:creationId xmlns:p14="http://schemas.microsoft.com/office/powerpoint/2010/main" val="3637655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in depth :: </a:t>
            </a:r>
            <a:r>
              <a:rPr lang="en-US" sz="3600" dirty="0" err="1" smtClean="0"/>
              <a:t>isa</a:t>
            </a:r>
            <a:r>
              <a:rPr lang="en-US" sz="3600" dirty="0" smtClean="0"/>
              <a:t> </a:t>
            </a:r>
            <a:r>
              <a:rPr lang="en-US" sz="3600" dirty="0" err="1" smtClean="0"/>
              <a:t>dma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5" name="Объект 2"/>
          <p:cNvSpPr txBox="1">
            <a:spLocks/>
          </p:cNvSpPr>
          <p:nvPr/>
        </p:nvSpPr>
        <p:spPr>
          <a:xfrm>
            <a:off x="395536" y="776436"/>
            <a:ext cx="8280920"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600" dirty="0"/>
          </a:p>
        </p:txBody>
      </p:sp>
      <p:sp>
        <p:nvSpPr>
          <p:cNvPr id="6" name="Объект 2"/>
          <p:cNvSpPr txBox="1">
            <a:spLocks/>
          </p:cNvSpPr>
          <p:nvPr/>
        </p:nvSpPr>
        <p:spPr>
          <a:xfrm>
            <a:off x="313184" y="770746"/>
            <a:ext cx="8219256" cy="41715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b</a:t>
            </a:r>
            <a:r>
              <a:rPr lang="en-US" sz="1600" dirty="0" smtClean="0"/>
              <a:t>ased on Intel 8237 DMA controller with external 74LS612 memory mapper</a:t>
            </a:r>
          </a:p>
          <a:p>
            <a:r>
              <a:rPr lang="en-US" sz="1600" dirty="0" smtClean="0"/>
              <a:t>PC and XT have 4 8-bit DMA channels, AT added 4 16-bit channels</a:t>
            </a:r>
          </a:p>
          <a:p>
            <a:r>
              <a:rPr lang="en-US" sz="1600" dirty="0" smtClean="0"/>
              <a:t>original i8237 is unable to work with more than 64 KB of RAM, so mapper supplies high order address bits</a:t>
            </a:r>
          </a:p>
          <a:p>
            <a:r>
              <a:rPr lang="en-US" sz="1600" dirty="0"/>
              <a:t>b</a:t>
            </a:r>
            <a:r>
              <a:rPr lang="en-US" sz="1600" dirty="0" smtClean="0"/>
              <a:t>ecause of this, DMA transfers cannot cross 64 KB boundary, and work only in first MB (8-bit) or 16 MB or RAM (16-bit)</a:t>
            </a:r>
            <a:endParaRPr lang="en-US" sz="1600" dirty="0"/>
          </a:p>
          <a:p>
            <a:r>
              <a:rPr lang="en-US" sz="1600" dirty="0"/>
              <a:t>u</a:t>
            </a:r>
            <a:r>
              <a:rPr lang="en-US" sz="1600" dirty="0" smtClean="0"/>
              <a:t>sed in PC and XT for DRAM Refresh and floppy/hard disk transfers (channels 0 and 2 respectively), AT </a:t>
            </a:r>
          </a:p>
          <a:p>
            <a:r>
              <a:rPr lang="en-US" sz="1600" dirty="0"/>
              <a:t>d</a:t>
            </a:r>
            <a:r>
              <a:rPr lang="en-US" sz="1600" dirty="0" smtClean="0"/>
              <a:t>ue to slow speed and compatibility issues, used mostly by low rate devices such as sound cards, network interfaces and floppy disk controllers</a:t>
            </a:r>
            <a:endParaRPr lang="en-US" sz="1200" dirty="0" smtClean="0"/>
          </a:p>
        </p:txBody>
      </p:sp>
    </p:spTree>
    <p:extLst>
      <p:ext uri="{BB962C8B-B14F-4D97-AF65-F5344CB8AC3E}">
        <p14:creationId xmlns:p14="http://schemas.microsoft.com/office/powerpoint/2010/main" val="127872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timing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5" name="Объект 2"/>
          <p:cNvSpPr txBox="1">
            <a:spLocks/>
          </p:cNvSpPr>
          <p:nvPr/>
        </p:nvSpPr>
        <p:spPr>
          <a:xfrm>
            <a:off x="323528" y="704428"/>
            <a:ext cx="8280920" cy="409957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PCs are usually employ several timing methods:</a:t>
            </a:r>
          </a:p>
          <a:p>
            <a:r>
              <a:rPr lang="en-US" sz="1800" dirty="0" smtClean="0"/>
              <a:t>Programmable Interval Timer Channel 0 at IRQ0</a:t>
            </a:r>
          </a:p>
          <a:p>
            <a:pPr lvl="1"/>
            <a:r>
              <a:rPr lang="en-US" sz="1400" dirty="0" smtClean="0"/>
              <a:t>running at 18.2 Hz  by default, used by BIOS for disk timeouts and time counting</a:t>
            </a:r>
          </a:p>
          <a:p>
            <a:pPr lvl="1"/>
            <a:r>
              <a:rPr lang="en-US" sz="1400" dirty="0"/>
              <a:t>t</a:t>
            </a:r>
            <a:r>
              <a:rPr lang="en-US" sz="1400" dirty="0" smtClean="0"/>
              <a:t>he primary and precise enough universal timing source</a:t>
            </a:r>
          </a:p>
          <a:p>
            <a:pPr lvl="1"/>
            <a:r>
              <a:rPr lang="en-US" sz="1400" dirty="0"/>
              <a:t>o</a:t>
            </a:r>
            <a:r>
              <a:rPr lang="en-US" sz="1400" dirty="0" smtClean="0"/>
              <a:t>ften being used by TSRs and sound systems, needs precautions for timer sharing</a:t>
            </a:r>
          </a:p>
          <a:p>
            <a:r>
              <a:rPr lang="en-US" sz="1800" dirty="0" smtClean="0"/>
              <a:t>RTC timer at IRQ8 (AT and higher)</a:t>
            </a:r>
          </a:p>
          <a:p>
            <a:pPr lvl="1"/>
            <a:r>
              <a:rPr lang="en-US" sz="1400" dirty="0"/>
              <a:t>c</a:t>
            </a:r>
            <a:r>
              <a:rPr lang="en-US" sz="1400" dirty="0" smtClean="0"/>
              <a:t>ounts at rates from 8 up to 8192 Hz, with power-of-two frequency step</a:t>
            </a:r>
          </a:p>
          <a:p>
            <a:pPr lvl="1"/>
            <a:r>
              <a:rPr lang="en-US" sz="1400" dirty="0"/>
              <a:t>u</a:t>
            </a:r>
            <a:r>
              <a:rPr lang="en-US" sz="1400" dirty="0" smtClean="0"/>
              <a:t>nused by BIOS routines by default, easy to interface (example in </a:t>
            </a:r>
            <a:r>
              <a:rPr lang="en-US" sz="1400" dirty="0" err="1" smtClean="0"/>
              <a:t>rtc_test</a:t>
            </a:r>
            <a:r>
              <a:rPr lang="en-US" sz="1400" dirty="0" smtClean="0"/>
              <a:t> folder)</a:t>
            </a:r>
            <a:endParaRPr lang="en-US" sz="1400" dirty="0"/>
          </a:p>
          <a:p>
            <a:r>
              <a:rPr lang="en-US" sz="1800" dirty="0" smtClean="0"/>
              <a:t>Time Stamp Counter (Pentium and higher)</a:t>
            </a:r>
          </a:p>
          <a:p>
            <a:pPr lvl="1"/>
            <a:r>
              <a:rPr lang="en-US" sz="1400" dirty="0" smtClean="0"/>
              <a:t>Incremented each CPU clock, available by RDTSC instruction in EDX:EAX</a:t>
            </a:r>
          </a:p>
          <a:p>
            <a:pPr lvl="1"/>
            <a:r>
              <a:rPr lang="en-US" sz="1400" dirty="0"/>
              <a:t>n</a:t>
            </a:r>
            <a:r>
              <a:rPr lang="en-US" sz="1400" dirty="0" smtClean="0"/>
              <a:t>eeds calibrating to other timing source (</a:t>
            </a:r>
            <a:r>
              <a:rPr lang="en-US" sz="1400" dirty="0"/>
              <a:t>i</a:t>
            </a:r>
            <a:r>
              <a:rPr lang="en-US" sz="1400" dirty="0" smtClean="0"/>
              <a:t>.e. IRQ0) before use, provides extremely precise timing, very useful in profiling</a:t>
            </a:r>
          </a:p>
          <a:p>
            <a:r>
              <a:rPr lang="en-US" sz="1800" dirty="0" smtClean="0"/>
              <a:t>VGA Vertical Retrace bit in Input Status Register (port 0x3DA bit 3)</a:t>
            </a:r>
          </a:p>
          <a:p>
            <a:pPr lvl="1"/>
            <a:r>
              <a:rPr lang="en-US" sz="1400" dirty="0" smtClean="0"/>
              <a:t>unfortunately VBLANK IRQ is deprecated on VGA and unavailable, and port polling can result in retraces being mussed, causing slowdowns</a:t>
            </a:r>
          </a:p>
        </p:txBody>
      </p:sp>
    </p:spTree>
    <p:extLst>
      <p:ext uri="{BB962C8B-B14F-4D97-AF65-F5344CB8AC3E}">
        <p14:creationId xmlns:p14="http://schemas.microsoft.com/office/powerpoint/2010/main" val="3037811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03598"/>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727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0x3D4-3D5/0x3B4-3B5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graphics controller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170" y="1131590"/>
            <a:ext cx="3906193" cy="325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9356" y="843558"/>
            <a:ext cx="4860032" cy="4185761"/>
          </a:xfrm>
          <a:prstGeom prst="rect">
            <a:avLst/>
          </a:prstGeom>
        </p:spPr>
        <p:txBody>
          <a:bodyPr wrap="square">
            <a:spAutoFit/>
          </a:bodyPr>
          <a:lstStyle/>
          <a:p>
            <a:r>
              <a:rPr lang="en-US" sz="1600" dirty="0" smtClean="0"/>
              <a:t>Setting individual pixels with </a:t>
            </a:r>
            <a:r>
              <a:rPr lang="en-US" sz="1600" dirty="0" err="1" smtClean="0"/>
              <a:t>bitplane</a:t>
            </a:r>
            <a:r>
              <a:rPr lang="en-US" sz="1600" dirty="0" smtClean="0"/>
              <a:t> structure is slow</a:t>
            </a:r>
          </a:p>
          <a:p>
            <a:pPr marL="285750" indent="-285750">
              <a:buFont typeface="Arial" panose="020B0604020202020204" pitchFamily="34" charset="0"/>
              <a:buChar char="•"/>
            </a:pPr>
            <a:r>
              <a:rPr lang="en-US" sz="1600" dirty="0" smtClean="0"/>
              <a:t>Read from all 4 </a:t>
            </a:r>
            <a:r>
              <a:rPr lang="en-US" sz="1600" dirty="0" err="1" smtClean="0"/>
              <a:t>bitplanes</a:t>
            </a:r>
            <a:r>
              <a:rPr lang="en-US" sz="1600" dirty="0" smtClean="0"/>
              <a:t>, modify, write back</a:t>
            </a:r>
          </a:p>
          <a:p>
            <a:endParaRPr lang="en-US" dirty="0" smtClean="0"/>
          </a:p>
          <a:p>
            <a:endParaRPr lang="en-US" dirty="0"/>
          </a:p>
          <a:p>
            <a:r>
              <a:rPr lang="en-US" dirty="0" smtClean="0"/>
              <a:t>VGA includes special </a:t>
            </a:r>
            <a:r>
              <a:rPr lang="en-US" dirty="0" err="1" smtClean="0"/>
              <a:t>circuity</a:t>
            </a:r>
            <a:r>
              <a:rPr lang="en-US" dirty="0" smtClean="0"/>
              <a:t> for speeding up</a:t>
            </a:r>
          </a:p>
          <a:p>
            <a:r>
              <a:rPr lang="en-US" dirty="0" smtClean="0"/>
              <a:t>common graphics tasks</a:t>
            </a:r>
          </a:p>
          <a:p>
            <a:endParaRPr lang="en-US" dirty="0"/>
          </a:p>
          <a:p>
            <a:r>
              <a:rPr lang="en-US" dirty="0" smtClean="0"/>
              <a:t>Latches work as 4 8-bit buffers between VRAM, and graphics controller logic, loaded with VRAM data at CPU read address</a:t>
            </a:r>
            <a:endParaRPr lang="en-US" dirty="0"/>
          </a:p>
          <a:p>
            <a:endParaRPr lang="en-US" dirty="0" smtClean="0"/>
          </a:p>
          <a:p>
            <a:r>
              <a:rPr lang="en-US" dirty="0" smtClean="0"/>
              <a:t>Read modes include either reading one selected </a:t>
            </a:r>
            <a:r>
              <a:rPr lang="en-US" dirty="0" err="1" smtClean="0"/>
              <a:t>bitplane</a:t>
            </a:r>
            <a:r>
              <a:rPr lang="en-US" dirty="0" smtClean="0"/>
              <a:t>, or comparing latches data against reference color, allowing pattern searching and fast flood fills</a:t>
            </a:r>
          </a:p>
        </p:txBody>
      </p:sp>
    </p:spTree>
    <p:extLst>
      <p:ext uri="{BB962C8B-B14F-4D97-AF65-F5344CB8AC3E}">
        <p14:creationId xmlns:p14="http://schemas.microsoft.com/office/powerpoint/2010/main" val="121565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80</a:t>
            </a:fld>
            <a:endParaRPr lang="ru-RU"/>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775042"/>
            <a:ext cx="5184576" cy="194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915566"/>
            <a:ext cx="3240360" cy="1661993"/>
          </a:xfrm>
          <a:prstGeom prst="rect">
            <a:avLst/>
          </a:prstGeom>
        </p:spPr>
        <p:txBody>
          <a:bodyPr wrap="square">
            <a:spAutoFit/>
          </a:bodyPr>
          <a:lstStyle/>
          <a:p>
            <a:r>
              <a:rPr lang="en-US" dirty="0" smtClean="0"/>
              <a:t>Write Mode 0:</a:t>
            </a:r>
          </a:p>
          <a:p>
            <a:pPr marL="285750" indent="-285750">
              <a:buFont typeface="Arial" panose="020B0604020202020204" pitchFamily="34" charset="0"/>
              <a:buChar char="•"/>
            </a:pPr>
            <a:r>
              <a:rPr lang="en-US" sz="1400" dirty="0" smtClean="0"/>
              <a:t>CPU data rotation</a:t>
            </a:r>
          </a:p>
          <a:p>
            <a:pPr marL="285750" indent="-285750">
              <a:buFont typeface="Arial" panose="020B0604020202020204" pitchFamily="34" charset="0"/>
              <a:buChar char="•"/>
            </a:pPr>
            <a:r>
              <a:rPr lang="en-US" sz="1400" dirty="0" smtClean="0"/>
              <a:t>Individual plane Set/Reset control for plane masking</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i</a:t>
            </a:r>
            <a:r>
              <a:rPr lang="en-US" sz="1400" dirty="0" smtClean="0"/>
              <a:t>deal for pattern fill</a:t>
            </a:r>
            <a:endParaRPr lang="ru-RU" sz="1400" dirty="0"/>
          </a:p>
        </p:txBody>
      </p:sp>
      <p:sp>
        <p:nvSpPr>
          <p:cNvPr id="7" name="Прямоугольник 6"/>
          <p:cNvSpPr/>
          <p:nvPr/>
        </p:nvSpPr>
        <p:spPr>
          <a:xfrm>
            <a:off x="5364088" y="3003798"/>
            <a:ext cx="3240360" cy="1661993"/>
          </a:xfrm>
          <a:prstGeom prst="rect">
            <a:avLst/>
          </a:prstGeom>
        </p:spPr>
        <p:txBody>
          <a:bodyPr wrap="square">
            <a:spAutoFit/>
          </a:bodyPr>
          <a:lstStyle/>
          <a:p>
            <a:r>
              <a:rPr lang="en-US" dirty="0" smtClean="0"/>
              <a:t>Write Mode 2:</a:t>
            </a:r>
          </a:p>
          <a:p>
            <a:pPr marL="285750" indent="-285750">
              <a:buFont typeface="Arial" panose="020B0604020202020204" pitchFamily="34" charset="0"/>
              <a:buChar char="•"/>
            </a:pPr>
            <a:r>
              <a:rPr lang="en-US" sz="1400" dirty="0" smtClean="0"/>
              <a:t>CPU data replicating “color” bitwise for all pixels in 8x1 block</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s</a:t>
            </a:r>
            <a:r>
              <a:rPr lang="en-US" sz="1400" dirty="0" smtClean="0"/>
              <a:t>uitable for plotting individual 16c pixels or Mode-X line drawing</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96" y="2931790"/>
            <a:ext cx="4939201" cy="15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631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81</a:t>
            </a:fld>
            <a:endParaRPr lang="ru-RU"/>
          </a:p>
        </p:txBody>
      </p:sp>
      <p:sp>
        <p:nvSpPr>
          <p:cNvPr id="3" name="Прямоугольник 2"/>
          <p:cNvSpPr/>
          <p:nvPr/>
        </p:nvSpPr>
        <p:spPr>
          <a:xfrm>
            <a:off x="180688" y="871567"/>
            <a:ext cx="3240360" cy="1354217"/>
          </a:xfrm>
          <a:prstGeom prst="rect">
            <a:avLst/>
          </a:prstGeom>
        </p:spPr>
        <p:txBody>
          <a:bodyPr wrap="square">
            <a:spAutoFit/>
          </a:bodyPr>
          <a:lstStyle/>
          <a:p>
            <a:r>
              <a:rPr lang="en-US" dirty="0" smtClean="0"/>
              <a:t>Write Mode 1:</a:t>
            </a:r>
          </a:p>
          <a:p>
            <a:r>
              <a:rPr lang="en-US" sz="1600" dirty="0" smtClean="0"/>
              <a:t>direct latch-&gt;VRAM copy</a:t>
            </a:r>
          </a:p>
          <a:p>
            <a:r>
              <a:rPr lang="en-US" sz="1600" dirty="0"/>
              <a:t>a</a:t>
            </a:r>
            <a:r>
              <a:rPr lang="en-US" sz="1600" dirty="0" smtClean="0"/>
              <a:t>s latches are loaded for each byte read from memory, this can be used for fast VRAM-&gt;VRAM </a:t>
            </a:r>
            <a:r>
              <a:rPr lang="en-US" sz="1600" dirty="0" err="1" smtClean="0"/>
              <a:t>blits</a:t>
            </a:r>
            <a:r>
              <a:rPr lang="en-US" sz="1600" dirty="0" smtClean="0"/>
              <a:t> </a:t>
            </a:r>
          </a:p>
        </p:txBody>
      </p:sp>
      <p:sp>
        <p:nvSpPr>
          <p:cNvPr id="7" name="Прямоугольник 6"/>
          <p:cNvSpPr/>
          <p:nvPr/>
        </p:nvSpPr>
        <p:spPr>
          <a:xfrm>
            <a:off x="5345008" y="3182394"/>
            <a:ext cx="3240360" cy="1446550"/>
          </a:xfrm>
          <a:prstGeom prst="rect">
            <a:avLst/>
          </a:prstGeom>
        </p:spPr>
        <p:txBody>
          <a:bodyPr wrap="square">
            <a:spAutoFit/>
          </a:bodyPr>
          <a:lstStyle/>
          <a:p>
            <a:r>
              <a:rPr lang="en-US" dirty="0" smtClean="0"/>
              <a:t>Write Mode 3:</a:t>
            </a:r>
          </a:p>
          <a:p>
            <a:r>
              <a:rPr lang="en-US" sz="1400" dirty="0"/>
              <a:t>CPU data </a:t>
            </a:r>
            <a:r>
              <a:rPr lang="en-US" sz="1400" dirty="0" smtClean="0"/>
              <a:t>rotation and masking with bit mask, used as bitwise “selection” between latch data and constant color</a:t>
            </a:r>
            <a:endParaRPr lang="en-US" sz="1400" dirty="0"/>
          </a:p>
          <a:p>
            <a:r>
              <a:rPr lang="en-US" sz="1400" dirty="0" smtClean="0"/>
              <a:t>suitable for pattern or line drawing in 16 color modes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62781"/>
            <a:ext cx="4099716" cy="168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71" y="2859782"/>
            <a:ext cx="4771323" cy="19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0082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82</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graphics quality</a:t>
            </a:r>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137" y="2991344"/>
            <a:ext cx="2745664" cy="171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766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83</a:t>
            </a:fld>
            <a:endParaRPr lang="ru-RU"/>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680672"/>
            <a:ext cx="5544616" cy="41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448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84</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most innovative addition to VGA, giving vivid colors and outperforming competing platforms</a:t>
            </a:r>
          </a:p>
          <a:p>
            <a:r>
              <a:rPr lang="en-US" sz="1600" dirty="0"/>
              <a:t>l</a:t>
            </a:r>
            <a:r>
              <a:rPr lang="en-US" sz="1600" dirty="0" smtClean="0"/>
              <a:t>inear memory layout (one byte – one pixel), ideal for graphics applications, faster than planar </a:t>
            </a:r>
            <a:r>
              <a:rPr lang="en-US" sz="1600" dirty="0"/>
              <a:t>approach and </a:t>
            </a:r>
            <a:r>
              <a:rPr lang="en-US" sz="1600" dirty="0" smtClean="0"/>
              <a:t>giving </a:t>
            </a:r>
            <a:r>
              <a:rPr lang="en-US" sz="1600" dirty="0"/>
              <a:t>green light </a:t>
            </a:r>
            <a:r>
              <a:rPr lang="en-US" sz="1600" dirty="0" smtClean="0"/>
              <a:t>to fast paced 3D action FPS</a:t>
            </a:r>
          </a:p>
          <a:p>
            <a:r>
              <a:rPr lang="en-US" sz="1600" dirty="0"/>
              <a:t>w</a:t>
            </a:r>
            <a:r>
              <a:rPr lang="en-US" sz="1600" dirty="0" smtClean="0"/>
              <a:t>ide palette range – 64 RGB levels, total 262144 colors palette</a:t>
            </a:r>
          </a:p>
          <a:p>
            <a:r>
              <a:rPr lang="en-US" sz="1600" dirty="0"/>
              <a:t>c</a:t>
            </a:r>
            <a:r>
              <a:rPr lang="en-US" sz="1600" dirty="0" smtClean="0"/>
              <a:t>ons: chained on top of EGA planar architecture, wasting ¾ of VRAM and permitting one page only :(</a:t>
            </a:r>
          </a:p>
          <a:p>
            <a:pPr marL="0" indent="0">
              <a:buNone/>
            </a:pPr>
            <a:endParaRPr lang="en-US" sz="1600" dirty="0"/>
          </a:p>
        </p:txBody>
      </p:sp>
    </p:spTree>
    <p:extLst>
      <p:ext uri="{BB962C8B-B14F-4D97-AF65-F5344CB8AC3E}">
        <p14:creationId xmlns:p14="http://schemas.microsoft.com/office/powerpoint/2010/main" val="2769347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85</a:t>
            </a:fld>
            <a:endParaRPr lang="ru-RU"/>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60" y="771550"/>
            <a:ext cx="6450460" cy="40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058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86</a:t>
            </a:fld>
            <a:endParaRPr lang="ru-RU"/>
          </a:p>
        </p:txBody>
      </p:sp>
      <p:sp>
        <p:nvSpPr>
          <p:cNvPr id="5" name="Объект 2"/>
          <p:cNvSpPr txBox="1">
            <a:spLocks/>
          </p:cNvSpPr>
          <p:nvPr/>
        </p:nvSpPr>
        <p:spPr>
          <a:xfrm>
            <a:off x="395536" y="699542"/>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discovered by several people, popularized by Michael </a:t>
            </a:r>
            <a:r>
              <a:rPr lang="en-US" sz="1600" dirty="0" err="1" smtClean="0"/>
              <a:t>Abrash</a:t>
            </a:r>
            <a:r>
              <a:rPr lang="en-US" sz="1600" dirty="0" smtClean="0"/>
              <a:t>, the way of disabling plane chaining results in faster</a:t>
            </a:r>
          </a:p>
          <a:p>
            <a:r>
              <a:rPr lang="en-US" sz="1600" dirty="0"/>
              <a:t>e</a:t>
            </a:r>
            <a:r>
              <a:rPr lang="en-US" sz="1600" dirty="0" smtClean="0"/>
              <a:t>ntire VRAM is useable, allowing 4 pages in 320x200 mode, smooth scrolling/panning, double\triple buffering and high resolutions up to 360x480</a:t>
            </a:r>
          </a:p>
          <a:p>
            <a:r>
              <a:rPr lang="en-US" sz="1600" dirty="0" smtClean="0"/>
              <a:t>Write Mode 1 (VRAM copy) can be used for fast sprite and image objects </a:t>
            </a:r>
            <a:r>
              <a:rPr lang="en-US" sz="1600" dirty="0" err="1" smtClean="0"/>
              <a:t>blitting</a:t>
            </a:r>
            <a:endParaRPr lang="en-US" sz="1600" dirty="0" smtClean="0"/>
          </a:p>
          <a:p>
            <a:r>
              <a:rPr lang="en-US" sz="1600" dirty="0"/>
              <a:t>s</a:t>
            </a:r>
            <a:r>
              <a:rPr lang="en-US" sz="1600" dirty="0" smtClean="0"/>
              <a:t>omewhat </a:t>
            </a:r>
            <a:r>
              <a:rPr lang="en-US" sz="1600" dirty="0" err="1" smtClean="0"/>
              <a:t>ankward</a:t>
            </a:r>
            <a:r>
              <a:rPr lang="en-US" sz="1600" dirty="0" smtClean="0"/>
              <a:t> memory layout, still pretty fast for column filling</a:t>
            </a:r>
          </a:p>
          <a:p>
            <a:pPr lvl="1"/>
            <a:r>
              <a:rPr lang="en-US" sz="1400" dirty="0" smtClean="0"/>
              <a:t>early 3D shooters like </a:t>
            </a:r>
            <a:r>
              <a:rPr lang="en-US" sz="1400" dirty="0" err="1" smtClean="0"/>
              <a:t>Wolfenstein</a:t>
            </a:r>
            <a:r>
              <a:rPr lang="en-US" sz="1400" dirty="0" smtClean="0"/>
              <a:t> 3D (1992) and DOOM (1993) render walls as textured columns of constant depth, which is equally fast in both Chain-4 Mode 0x13 and Mode-X, while the latter having advantage of multiple page buffering</a:t>
            </a:r>
            <a:endParaRPr lang="en-US" sz="1400"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291830"/>
            <a:ext cx="2744929" cy="171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descr="F:\emul\DOSBox-X\latest_build\capture\wolf3d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712" y="2931790"/>
            <a:ext cx="2588045" cy="161752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425" y="3238322"/>
            <a:ext cx="2647142" cy="176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059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87</a:t>
            </a:fld>
            <a:endParaRPr lang="ru-RU"/>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456" y="771548"/>
            <a:ext cx="6408712" cy="413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052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88</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a:p>
            <a:endParaRPr lang="en-US" sz="1600" dirty="0"/>
          </a:p>
          <a:p>
            <a:pPr marL="0" indent="0">
              <a:buNone/>
            </a:pPr>
            <a:r>
              <a:rPr lang="en-US" sz="1600" dirty="0" smtClean="0"/>
              <a:t>enhanced capabilities were hugely praised by ASCII/ANSI scene</a:t>
            </a:r>
          </a:p>
        </p:txBody>
      </p:sp>
    </p:spTree>
    <p:extLst>
      <p:ext uri="{BB962C8B-B14F-4D97-AF65-F5344CB8AC3E}">
        <p14:creationId xmlns:p14="http://schemas.microsoft.com/office/powerpoint/2010/main" val="1502737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 y="472817"/>
            <a:ext cx="8579296" cy="42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89</a:t>
            </a:fld>
            <a:endParaRPr lang="ru-RU"/>
          </a:p>
        </p:txBody>
      </p:sp>
    </p:spTree>
    <p:extLst>
      <p:ext uri="{BB962C8B-B14F-4D97-AF65-F5344CB8AC3E}">
        <p14:creationId xmlns:p14="http://schemas.microsoft.com/office/powerpoint/2010/main" val="371434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90</a:t>
            </a:fld>
            <a:endParaRPr lang="ru-RU"/>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 y="771550"/>
            <a:ext cx="8631585" cy="312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435846"/>
            <a:ext cx="3208784" cy="144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55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 :: colors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91</a:t>
            </a:fld>
            <a:endParaRPr lang="ru-RU"/>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87575"/>
            <a:ext cx="3984044" cy="170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84644" y="1059582"/>
            <a:ext cx="4572000" cy="1323439"/>
          </a:xfrm>
          <a:prstGeom prst="rect">
            <a:avLst/>
          </a:prstGeom>
        </p:spPr>
        <p:txBody>
          <a:bodyPr>
            <a:spAutoFit/>
          </a:bodyPr>
          <a:lstStyle/>
          <a:p>
            <a:r>
              <a:rPr lang="en-US" sz="1600" dirty="0" smtClean="0"/>
              <a:t>attribute controller palette colors </a:t>
            </a:r>
          </a:p>
          <a:p>
            <a:endParaRPr lang="en-US" sz="1600" dirty="0"/>
          </a:p>
          <a:p>
            <a:r>
              <a:rPr lang="en-US" sz="1600" dirty="0"/>
              <a:t>w</a:t>
            </a:r>
            <a:r>
              <a:rPr lang="en-US" sz="1600" dirty="0" smtClean="0"/>
              <a:t>ith Color Page registers, either 4 sets out of 64 colors or 16 sets out of 16 can be selected with one register write</a:t>
            </a:r>
            <a:endParaRPr lang="en-US" sz="1600" dirty="0"/>
          </a:p>
        </p:txBody>
      </p:sp>
      <p:sp>
        <p:nvSpPr>
          <p:cNvPr id="5" name="Прямоугольник 4"/>
          <p:cNvSpPr/>
          <p:nvPr/>
        </p:nvSpPr>
        <p:spPr>
          <a:xfrm>
            <a:off x="4579580" y="3291830"/>
            <a:ext cx="3912036" cy="1323439"/>
          </a:xfrm>
          <a:prstGeom prst="rect">
            <a:avLst/>
          </a:prstGeom>
        </p:spPr>
        <p:txBody>
          <a:bodyPr wrap="square">
            <a:spAutoFit/>
          </a:bodyPr>
          <a:lstStyle/>
          <a:p>
            <a:pPr algn="r"/>
            <a:r>
              <a:rPr lang="en-US" sz="1600" dirty="0" smtClean="0"/>
              <a:t>RAMDAC palette colors</a:t>
            </a:r>
          </a:p>
          <a:p>
            <a:pPr algn="r"/>
            <a:endParaRPr lang="en-US" sz="1600" dirty="0" smtClean="0"/>
          </a:p>
          <a:p>
            <a:pPr algn="r"/>
            <a:r>
              <a:rPr lang="en-US" sz="1600" dirty="0" smtClean="0"/>
              <a:t>total 3x256 colors =  768 bytes, Red first then Green and Blue; palette index is </a:t>
            </a:r>
            <a:r>
              <a:rPr lang="en-US" sz="1600" dirty="0" err="1" smtClean="0"/>
              <a:t>autoincremented</a:t>
            </a:r>
            <a:r>
              <a:rPr lang="en-US" sz="1600" dirty="0" smtClean="0"/>
              <a:t> for batch color updates</a:t>
            </a:r>
            <a:endParaRPr lang="en-US" sz="1600" dirty="0"/>
          </a:p>
        </p:txBody>
      </p:sp>
      <p:cxnSp>
        <p:nvCxnSpPr>
          <p:cNvPr id="8" name="Прямая со стрелкой 7"/>
          <p:cNvCxnSpPr/>
          <p:nvPr/>
        </p:nvCxnSpPr>
        <p:spPr>
          <a:xfrm>
            <a:off x="3419872" y="1275606"/>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 y="3184925"/>
            <a:ext cx="3688085" cy="1457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Прямая со стрелкой 9"/>
          <p:cNvCxnSpPr/>
          <p:nvPr/>
        </p:nvCxnSpPr>
        <p:spPr>
          <a:xfrm flipH="1">
            <a:off x="4283968" y="3507854"/>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09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split screen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92</a:t>
            </a:fld>
            <a:endParaRPr lang="ru-RU"/>
          </a:p>
        </p:txBody>
      </p:sp>
      <p:sp>
        <p:nvSpPr>
          <p:cNvPr id="3" name="Прямоугольник 2"/>
          <p:cNvSpPr/>
          <p:nvPr/>
        </p:nvSpPr>
        <p:spPr>
          <a:xfrm>
            <a:off x="324996" y="771550"/>
            <a:ext cx="7887756" cy="1077218"/>
          </a:xfrm>
          <a:prstGeom prst="rect">
            <a:avLst/>
          </a:prstGeom>
        </p:spPr>
        <p:txBody>
          <a:bodyPr wrap="square">
            <a:spAutoFit/>
          </a:bodyPr>
          <a:lstStyle/>
          <a:p>
            <a:r>
              <a:rPr lang="en-US" sz="1600" dirty="0"/>
              <a:t>a</a:t>
            </a:r>
            <a:r>
              <a:rPr lang="en-US" sz="1600" dirty="0" smtClean="0"/>
              <a:t>bility to scroll playfield independently of bottom bar</a:t>
            </a:r>
          </a:p>
          <a:p>
            <a:pPr marL="285750" indent="-285750">
              <a:buFont typeface="Arial" panose="020B0604020202020204" pitchFamily="34" charset="0"/>
              <a:buChar char="•"/>
            </a:pPr>
            <a:r>
              <a:rPr lang="en-US" sz="1600" dirty="0"/>
              <a:t>s</a:t>
            </a:r>
            <a:r>
              <a:rPr lang="en-US" sz="1600" dirty="0" smtClean="0"/>
              <a:t>tatic graphics is placed at offset 0</a:t>
            </a:r>
          </a:p>
          <a:p>
            <a:pPr marL="285750" indent="-285750">
              <a:buFont typeface="Arial" panose="020B0604020202020204" pitchFamily="34" charset="0"/>
              <a:buChar char="•"/>
            </a:pPr>
            <a:r>
              <a:rPr lang="en-US" sz="1600" dirty="0" smtClean="0"/>
              <a:t>CRTC Line </a:t>
            </a:r>
            <a:r>
              <a:rPr lang="en-US" sz="1600" dirty="0"/>
              <a:t>C</a:t>
            </a:r>
            <a:r>
              <a:rPr lang="en-US" sz="1600" dirty="0" smtClean="0"/>
              <a:t>ompare register sets to number of split line</a:t>
            </a:r>
          </a:p>
          <a:p>
            <a:pPr marL="285750" indent="-285750">
              <a:buFont typeface="Arial" panose="020B0604020202020204" pitchFamily="34" charset="0"/>
              <a:buChar char="•"/>
            </a:pPr>
            <a:r>
              <a:rPr lang="en-US" sz="1600" dirty="0"/>
              <a:t>w</a:t>
            </a:r>
            <a:r>
              <a:rPr lang="en-US" sz="1600" dirty="0" smtClean="0"/>
              <a:t>hen split line is reached, display address counter resets to 0</a:t>
            </a:r>
            <a:endParaRPr lang="en-US" sz="1600" dirty="0"/>
          </a:p>
        </p:txBody>
      </p:sp>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 y="1923679"/>
            <a:ext cx="8525661" cy="245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6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93</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9" y="1563638"/>
            <a:ext cx="8335125" cy="27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42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94</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8" y="1491630"/>
            <a:ext cx="8428926" cy="290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33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 :: precautions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95</a:t>
            </a:fld>
            <a:endParaRPr lang="ru-RU"/>
          </a:p>
        </p:txBody>
      </p:sp>
      <p:sp>
        <p:nvSpPr>
          <p:cNvPr id="6" name="Прямоугольник 5"/>
          <p:cNvSpPr/>
          <p:nvPr/>
        </p:nvSpPr>
        <p:spPr>
          <a:xfrm>
            <a:off x="307464" y="818436"/>
            <a:ext cx="8208912" cy="4031873"/>
          </a:xfrm>
          <a:prstGeom prst="rect">
            <a:avLst/>
          </a:prstGeom>
        </p:spPr>
        <p:txBody>
          <a:bodyPr wrap="square">
            <a:spAutoFit/>
          </a:bodyPr>
          <a:lstStyle/>
          <a:p>
            <a:r>
              <a:rPr lang="en-US" sz="1600" dirty="0" smtClean="0"/>
              <a:t>unfortunately, scroll settings are distributed among 4 registers:</a:t>
            </a:r>
          </a:p>
          <a:p>
            <a:pPr marL="285750" indent="-285750">
              <a:buFont typeface="Arial" panose="020B0604020202020204" pitchFamily="34" charset="0"/>
              <a:buChar char="•"/>
            </a:pPr>
            <a:r>
              <a:rPr lang="en-US" sz="1600" dirty="0"/>
              <a:t>H</a:t>
            </a:r>
            <a:r>
              <a:rPr lang="en-US" sz="1600" dirty="0" smtClean="0"/>
              <a:t>orizontal Pixel Panning (attribute controller </a:t>
            </a:r>
            <a:r>
              <a:rPr lang="en-US" sz="1600" dirty="0"/>
              <a:t>index </a:t>
            </a:r>
            <a:r>
              <a:rPr lang="en-US" sz="1600" dirty="0" smtClean="0"/>
              <a:t>0x13, pixel-precision H scroll)</a:t>
            </a:r>
          </a:p>
          <a:p>
            <a:pPr marL="285750" indent="-285750">
              <a:buFont typeface="Arial" panose="020B0604020202020204" pitchFamily="34" charset="0"/>
              <a:buChar char="•"/>
            </a:pPr>
            <a:r>
              <a:rPr lang="en-US" sz="1600" dirty="0" smtClean="0"/>
              <a:t>Preset Row Scan (CRTC </a:t>
            </a:r>
            <a:r>
              <a:rPr lang="en-US" sz="1600" dirty="0"/>
              <a:t>index </a:t>
            </a:r>
            <a:r>
              <a:rPr lang="en-US" sz="1600" dirty="0" smtClean="0"/>
              <a:t>0x8, pixel-precision </a:t>
            </a:r>
            <a:r>
              <a:rPr lang="en-US" sz="1600" dirty="0" err="1" smtClean="0"/>
              <a:t>textmode</a:t>
            </a:r>
            <a:r>
              <a:rPr lang="en-US" sz="1600" dirty="0" smtClean="0"/>
              <a:t> V scroll)</a:t>
            </a:r>
          </a:p>
          <a:p>
            <a:pPr marL="285750" indent="-285750">
              <a:buFont typeface="Arial" panose="020B0604020202020204" pitchFamily="34" charset="0"/>
              <a:buChar char="•"/>
            </a:pPr>
            <a:r>
              <a:rPr lang="en-US" sz="1600" dirty="0" smtClean="0"/>
              <a:t>Start Address (CRTC index 0xC/0xD) – start position in pixels or characters</a:t>
            </a:r>
          </a:p>
          <a:p>
            <a:pPr marL="285750" indent="-285750">
              <a:buFont typeface="Arial" panose="020B0604020202020204" pitchFamily="34" charset="0"/>
              <a:buChar char="•"/>
            </a:pPr>
            <a:endParaRPr lang="en-US" sz="1600" dirty="0" smtClean="0"/>
          </a:p>
          <a:p>
            <a:r>
              <a:rPr lang="en-US" sz="1600" dirty="0"/>
              <a:t>m</a:t>
            </a:r>
            <a:r>
              <a:rPr lang="en-US" sz="1600" dirty="0" smtClean="0"/>
              <a:t>oreover, CRTC and ATC registers are latched once and cannot be changed mid-frame</a:t>
            </a:r>
          </a:p>
          <a:p>
            <a:pPr marL="285750" indent="-285750">
              <a:buFont typeface="Arial" panose="020B0604020202020204" pitchFamily="34" charset="0"/>
              <a:buChar char="•"/>
            </a:pPr>
            <a:r>
              <a:rPr lang="en-US" sz="1600" dirty="0" smtClean="0"/>
              <a:t>CRTC registers are latched at leading edge of VSYNC pulse (port 0x3DA bit 3 0-&gt;1 transition)</a:t>
            </a:r>
            <a:endParaRPr lang="en-US" sz="1600" dirty="0"/>
          </a:p>
          <a:p>
            <a:pPr marL="285750" indent="-285750">
              <a:buFont typeface="Arial" panose="020B0604020202020204" pitchFamily="34" charset="0"/>
              <a:buChar char="•"/>
            </a:pPr>
            <a:r>
              <a:rPr lang="en-US" sz="1600" dirty="0"/>
              <a:t>Horizontal Pixel Panning </a:t>
            </a:r>
            <a:r>
              <a:rPr lang="en-US" sz="1600" dirty="0" smtClean="0"/>
              <a:t>latched at start of display enable (port </a:t>
            </a:r>
            <a:r>
              <a:rPr lang="en-US" sz="1600" dirty="0"/>
              <a:t>0x3DA bit </a:t>
            </a:r>
            <a:r>
              <a:rPr lang="en-US" sz="1600" dirty="0" smtClean="0"/>
              <a:t>0 1-&gt;0 </a:t>
            </a:r>
            <a:r>
              <a:rPr lang="en-US" sz="1600" dirty="0"/>
              <a:t>transition)</a:t>
            </a:r>
          </a:p>
          <a:p>
            <a:endParaRPr lang="en-US" sz="1600" dirty="0" smtClean="0"/>
          </a:p>
          <a:p>
            <a:r>
              <a:rPr lang="en-US" sz="1600" dirty="0"/>
              <a:t>a</a:t>
            </a:r>
            <a:r>
              <a:rPr lang="en-US" sz="1600" dirty="0" smtClean="0"/>
              <a:t>nd to make everything complicated further, some SVGAs (</a:t>
            </a:r>
            <a:r>
              <a:rPr lang="en-US" sz="1600" dirty="0" err="1" smtClean="0"/>
              <a:t>ATi</a:t>
            </a:r>
            <a:r>
              <a:rPr lang="en-US" sz="1600" dirty="0" smtClean="0"/>
              <a:t>, </a:t>
            </a:r>
            <a:r>
              <a:rPr lang="en-US" sz="1600" dirty="0" err="1" smtClean="0"/>
              <a:t>Matrox</a:t>
            </a:r>
            <a:r>
              <a:rPr lang="en-US" sz="1600" dirty="0" smtClean="0"/>
              <a:t>) latch scroll registers at different positions than most of VGA cards (check </a:t>
            </a:r>
            <a:r>
              <a:rPr lang="en-US" sz="1600" dirty="0" err="1" smtClean="0"/>
              <a:t>marvellous</a:t>
            </a:r>
            <a:r>
              <a:rPr lang="en-US" sz="1600" dirty="0" smtClean="0"/>
              <a:t> </a:t>
            </a:r>
            <a:r>
              <a:rPr lang="en-US" sz="1600" dirty="0" err="1" smtClean="0"/>
              <a:t>Gona’s</a:t>
            </a:r>
            <a:r>
              <a:rPr lang="en-US" sz="1600" dirty="0" smtClean="0"/>
              <a:t> compatibility chart)</a:t>
            </a:r>
          </a:p>
          <a:p>
            <a:endParaRPr lang="en-US" sz="1600" dirty="0" smtClean="0"/>
          </a:p>
          <a:p>
            <a:r>
              <a:rPr lang="en-US" sz="1600" dirty="0"/>
              <a:t>s</a:t>
            </a:r>
            <a:r>
              <a:rPr lang="en-US" sz="1600" dirty="0" smtClean="0"/>
              <a:t>olution: update CRTC registers during active display, update ATC registers on VSYNC (port </a:t>
            </a:r>
            <a:r>
              <a:rPr lang="en-US" sz="1600" dirty="0"/>
              <a:t>0x3DA bit 3 0-&gt;1 </a:t>
            </a:r>
            <a:r>
              <a:rPr lang="en-US" sz="1600" dirty="0" smtClean="0"/>
              <a:t>transition)</a:t>
            </a:r>
          </a:p>
          <a:p>
            <a:endParaRPr lang="en-US" sz="1600" dirty="0" smtClean="0"/>
          </a:p>
          <a:p>
            <a:r>
              <a:rPr lang="en-US" sz="1600" dirty="0"/>
              <a:t>s</a:t>
            </a:r>
            <a:r>
              <a:rPr lang="en-US" sz="1600" dirty="0" smtClean="0"/>
              <a:t>ide advantage: pseudo-triple buffering</a:t>
            </a:r>
            <a:endParaRPr lang="en-US" sz="1600" dirty="0"/>
          </a:p>
        </p:txBody>
      </p:sp>
    </p:spTree>
    <p:extLst>
      <p:ext uri="{BB962C8B-B14F-4D97-AF65-F5344CB8AC3E}">
        <p14:creationId xmlns:p14="http://schemas.microsoft.com/office/powerpoint/2010/main" val="2947230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96</a:t>
            </a:fld>
            <a:endParaRPr lang="ru-RU"/>
          </a:p>
        </p:txBody>
      </p:sp>
      <p:sp>
        <p:nvSpPr>
          <p:cNvPr id="3" name="Прямоугольник 2"/>
          <p:cNvSpPr/>
          <p:nvPr/>
        </p:nvSpPr>
        <p:spPr>
          <a:xfrm>
            <a:off x="226906" y="771550"/>
            <a:ext cx="8391812" cy="3693319"/>
          </a:xfrm>
          <a:prstGeom prst="rect">
            <a:avLst/>
          </a:prstGeom>
        </p:spPr>
        <p:txBody>
          <a:bodyPr wrap="square">
            <a:spAutoFit/>
          </a:bodyPr>
          <a:lstStyle/>
          <a:p>
            <a:r>
              <a:rPr lang="en-US" dirty="0"/>
              <a:t>e</a:t>
            </a:r>
            <a:r>
              <a:rPr lang="en-US" dirty="0" smtClean="0"/>
              <a:t>ven if changing start address </a:t>
            </a:r>
            <a:r>
              <a:rPr lang="en-US" dirty="0" err="1" smtClean="0"/>
              <a:t>midscreen</a:t>
            </a:r>
            <a:r>
              <a:rPr lang="en-US" dirty="0" smtClean="0"/>
              <a:t> is not possible, there are still lots of usable tricks</a:t>
            </a:r>
          </a:p>
          <a:p>
            <a:pPr marL="285750" indent="-285750">
              <a:buFont typeface="Arial" panose="020B0604020202020204" pitchFamily="34" charset="0"/>
              <a:buChar char="•"/>
            </a:pPr>
            <a:r>
              <a:rPr lang="en-US" dirty="0"/>
              <a:t>p</a:t>
            </a:r>
            <a:r>
              <a:rPr lang="en-US" dirty="0" smtClean="0"/>
              <a:t>olling for display enable (port 0x3DA bit 0) for tracking HSYNC and changing palette mid-line</a:t>
            </a:r>
          </a:p>
          <a:p>
            <a:pPr marL="742950" lvl="1" indent="-285750">
              <a:buFont typeface="Arial" panose="020B0604020202020204" pitchFamily="34" charset="0"/>
              <a:buChar char="•"/>
            </a:pPr>
            <a:r>
              <a:rPr lang="en-US" dirty="0" smtClean="0"/>
              <a:t>COPPER BARS! AMIIIIGAAAAAAA!</a:t>
            </a:r>
          </a:p>
          <a:p>
            <a:pPr marL="285750" indent="-285750">
              <a:buFont typeface="Arial" panose="020B0604020202020204" pitchFamily="34" charset="0"/>
              <a:buChar char="•"/>
            </a:pPr>
            <a:r>
              <a:rPr lang="en-US" dirty="0" smtClean="0"/>
              <a:t>Setting Offset register (CRTC index 0x13) to 0 – displays same line on every </a:t>
            </a:r>
            <a:r>
              <a:rPr lang="en-US" dirty="0" err="1" smtClean="0"/>
              <a:t>scanline</a:t>
            </a:r>
            <a:endParaRPr lang="en-US" dirty="0" smtClean="0"/>
          </a:p>
          <a:p>
            <a:pPr marL="742950" lvl="1" indent="-285750">
              <a:buFont typeface="Arial" panose="020B0604020202020204" pitchFamily="34" charset="0"/>
              <a:buChar char="•"/>
            </a:pPr>
            <a:r>
              <a:rPr lang="en-US" dirty="0" err="1" smtClean="0"/>
              <a:t>kefrens</a:t>
            </a:r>
            <a:r>
              <a:rPr lang="en-US" dirty="0" smtClean="0"/>
              <a:t> bars, Y-zooms and even crude X-wobbles</a:t>
            </a:r>
          </a:p>
          <a:p>
            <a:pPr marL="285750" indent="-285750">
              <a:buFont typeface="Arial" panose="020B0604020202020204" pitchFamily="34" charset="0"/>
              <a:buChar char="•"/>
            </a:pPr>
            <a:r>
              <a:rPr lang="en-US" dirty="0"/>
              <a:t>r</a:t>
            </a:r>
            <a:r>
              <a:rPr lang="en-US" dirty="0" smtClean="0"/>
              <a:t>esetting split screen position multiple times per frame, changing modes mid-frame</a:t>
            </a:r>
          </a:p>
          <a:p>
            <a:pPr marL="285750" indent="-285750">
              <a:buFont typeface="Arial" panose="020B0604020202020204" pitchFamily="34" charset="0"/>
              <a:buChar char="•"/>
            </a:pPr>
            <a:r>
              <a:rPr lang="en-US" dirty="0"/>
              <a:t>o</a:t>
            </a:r>
            <a:r>
              <a:rPr lang="en-US" dirty="0" smtClean="0"/>
              <a:t>ddball graphics modes: 16 color linear, 256 color semi-planar, CGA chain-4, etc.</a:t>
            </a:r>
          </a:p>
          <a:p>
            <a:pPr marL="285750" indent="-285750">
              <a:buFont typeface="Arial" panose="020B0604020202020204" pitchFamily="34" charset="0"/>
              <a:buChar char="•"/>
            </a:pPr>
            <a:r>
              <a:rPr lang="en-US" dirty="0"/>
              <a:t>s</a:t>
            </a:r>
            <a:r>
              <a:rPr lang="en-US" dirty="0" smtClean="0"/>
              <a:t>imulating true color modes on standard VGA with color interlacing</a:t>
            </a:r>
          </a:p>
          <a:p>
            <a:pPr marL="285750" indent="-285750">
              <a:buFont typeface="Arial" panose="020B0604020202020204" pitchFamily="34" charset="0"/>
              <a:buChar char="•"/>
            </a:pPr>
            <a:r>
              <a:rPr lang="en-US" dirty="0" smtClean="0"/>
              <a:t>…and much </a:t>
            </a:r>
            <a:r>
              <a:rPr lang="en-US" dirty="0" err="1" smtClean="0"/>
              <a:t>much</a:t>
            </a:r>
            <a:r>
              <a:rPr lang="en-US" dirty="0" smtClean="0"/>
              <a:t> more :)</a:t>
            </a:r>
          </a:p>
          <a:p>
            <a:pPr marL="285750" indent="-285750">
              <a:buFont typeface="Arial" panose="020B0604020202020204" pitchFamily="34" charset="0"/>
              <a:buChar char="•"/>
            </a:pPr>
            <a:endParaRPr lang="en-US" dirty="0"/>
          </a:p>
          <a:p>
            <a:r>
              <a:rPr lang="en-US" dirty="0" smtClean="0"/>
              <a:t>SVGATRIX by Type One/TFL-TDV serves well as reference</a:t>
            </a:r>
          </a:p>
        </p:txBody>
      </p:sp>
    </p:spTree>
    <p:extLst>
      <p:ext uri="{BB962C8B-B14F-4D97-AF65-F5344CB8AC3E}">
        <p14:creationId xmlns:p14="http://schemas.microsoft.com/office/powerpoint/2010/main" val="2627685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97</a:t>
            </a:fld>
            <a:endParaRPr lang="ru-RU"/>
          </a:p>
        </p:txBody>
      </p:sp>
      <p:pic>
        <p:nvPicPr>
          <p:cNvPr id="5" name="Picture 1" descr="F:\emul\DOSBox-X_mmx\capture\kukoo2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43558"/>
            <a:ext cx="5031080" cy="354462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298816" y="4515966"/>
            <a:ext cx="5966249" cy="369332"/>
          </a:xfrm>
          <a:prstGeom prst="rect">
            <a:avLst/>
          </a:prstGeom>
        </p:spPr>
        <p:txBody>
          <a:bodyPr wrap="none">
            <a:spAutoFit/>
          </a:bodyPr>
          <a:lstStyle/>
          <a:p>
            <a:r>
              <a:rPr lang="en-US" dirty="0" err="1" smtClean="0"/>
              <a:t>Kukoo</a:t>
            </a:r>
            <a:r>
              <a:rPr lang="en-US" dirty="0" smtClean="0"/>
              <a:t> 2 by TFL-TDV (1994) – breaking every rule in the book</a:t>
            </a:r>
            <a:endParaRPr lang="ru-RU" dirty="0"/>
          </a:p>
        </p:txBody>
      </p:sp>
    </p:spTree>
    <p:extLst>
      <p:ext uri="{BB962C8B-B14F-4D97-AF65-F5344CB8AC3E}">
        <p14:creationId xmlns:p14="http://schemas.microsoft.com/office/powerpoint/2010/main" val="967843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98</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 and runs at 70hz vertical</a:t>
            </a:r>
          </a:p>
          <a:p>
            <a:pPr marL="0" indent="0">
              <a:buNone/>
            </a:pPr>
            <a:r>
              <a:rPr lang="en-US" sz="1800" dirty="0"/>
              <a:t>w</a:t>
            </a:r>
            <a:r>
              <a:rPr lang="en-US" sz="1800" dirty="0" smtClean="0"/>
              <a:t>hile being displayed on 4:3 monitor, graphics is being distorted </a:t>
            </a:r>
            <a:endParaRPr lang="en-US" sz="1800" dirty="0"/>
          </a:p>
        </p:txBody>
      </p:sp>
      <p:sp>
        <p:nvSpPr>
          <p:cNvPr id="3" name="Прямоугольник 2"/>
          <p:cNvSpPr/>
          <p:nvPr/>
        </p:nvSpPr>
        <p:spPr>
          <a:xfrm>
            <a:off x="431540" y="3939902"/>
            <a:ext cx="8208912" cy="830997"/>
          </a:xfrm>
          <a:prstGeom prst="rect">
            <a:avLst/>
          </a:prstGeom>
        </p:spPr>
        <p:txBody>
          <a:bodyPr wrap="square">
            <a:spAutoFit/>
          </a:bodyPr>
          <a:lstStyle/>
          <a:p>
            <a:r>
              <a:rPr lang="en-US" sz="1600" dirty="0" smtClean="0"/>
              <a:t>70 Hz refresh considered as advantage during CRT era, but nowadays causes troubles with modern frame grabbers and displays</a:t>
            </a:r>
          </a:p>
          <a:p>
            <a:pPr marL="285750" indent="-285750">
              <a:buFont typeface="Arial" panose="020B0604020202020204" pitchFamily="34" charset="0"/>
              <a:buChar char="•"/>
            </a:pPr>
            <a:r>
              <a:rPr lang="en-US" sz="1600" dirty="0"/>
              <a:t>w</a:t>
            </a:r>
            <a:r>
              <a:rPr lang="en-US" sz="1600" dirty="0" smtClean="0"/>
              <a:t>ith CRTC tweaking, 320x200 letterboxed 60hz modes can be achieved</a:t>
            </a:r>
            <a:endParaRPr lang="ru-RU" sz="1600"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0" y="1707653"/>
            <a:ext cx="299522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Прямая со стрелкой 6"/>
          <p:cNvCxnSpPr/>
          <p:nvPr/>
        </p:nvCxnSpPr>
        <p:spPr>
          <a:xfrm>
            <a:off x="3666004" y="2643758"/>
            <a:ext cx="12961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558433"/>
            <a:ext cx="2894199" cy="2170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72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bios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99</a:t>
            </a:fld>
            <a:endParaRPr lang="ru-RU"/>
          </a:p>
        </p:txBody>
      </p:sp>
      <p:sp>
        <p:nvSpPr>
          <p:cNvPr id="5" name="Объект 2"/>
          <p:cNvSpPr txBox="1">
            <a:spLocks/>
          </p:cNvSpPr>
          <p:nvPr/>
        </p:nvSpPr>
        <p:spPr>
          <a:xfrm>
            <a:off x="395536" y="776436"/>
            <a:ext cx="8280920" cy="36675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VGA adapters typically contain ROM with BIOS firmware, providing video services via </a:t>
            </a:r>
            <a:r>
              <a:rPr lang="en-US" sz="1800" dirty="0" err="1" smtClean="0"/>
              <a:t>Int</a:t>
            </a:r>
            <a:r>
              <a:rPr lang="en-US" sz="1800" dirty="0" smtClean="0"/>
              <a:t> 0x10</a:t>
            </a:r>
          </a:p>
          <a:p>
            <a:r>
              <a:rPr lang="en-US" sz="1800" dirty="0"/>
              <a:t>m</a:t>
            </a:r>
            <a:r>
              <a:rPr lang="en-US" sz="1800" dirty="0" smtClean="0"/>
              <a:t>ode set with AH= 0</a:t>
            </a:r>
          </a:p>
          <a:p>
            <a:r>
              <a:rPr lang="en-US" sz="1800" dirty="0" smtClean="0"/>
              <a:t>pixel set/get (slow, but often used in </a:t>
            </a:r>
            <a:r>
              <a:rPr lang="en-US" sz="1800" dirty="0" err="1" smtClean="0"/>
              <a:t>sizecoding</a:t>
            </a:r>
            <a:r>
              <a:rPr lang="en-US" sz="1800" dirty="0" smtClean="0"/>
              <a:t>)</a:t>
            </a:r>
          </a:p>
          <a:p>
            <a:r>
              <a:rPr lang="en-US" sz="1800" dirty="0" smtClean="0"/>
              <a:t>palette loading functions (AH = 0x10)</a:t>
            </a:r>
          </a:p>
          <a:p>
            <a:r>
              <a:rPr lang="en-US" sz="1800" dirty="0"/>
              <a:t>t</a:t>
            </a:r>
            <a:r>
              <a:rPr lang="en-US" sz="1800" dirty="0" smtClean="0"/>
              <a:t>ext output (notable functions are TTY output (AH=0E) and string write (AH=0x13))</a:t>
            </a:r>
          </a:p>
          <a:p>
            <a:r>
              <a:rPr lang="en-US" sz="1800" dirty="0" smtClean="0"/>
              <a:t>font manipulations (AH = 0x11): charset uploading, font pointer </a:t>
            </a:r>
            <a:r>
              <a:rPr lang="en-US" sz="1800" dirty="0" err="1" smtClean="0"/>
              <a:t>retireving</a:t>
            </a:r>
            <a:endParaRPr lang="en-US" sz="1800" dirty="0" smtClean="0"/>
          </a:p>
          <a:p>
            <a:r>
              <a:rPr lang="en-US" sz="1800" dirty="0" smtClean="0"/>
              <a:t>graphics page, text scrolling and cursor control</a:t>
            </a:r>
          </a:p>
          <a:p>
            <a:r>
              <a:rPr lang="en-US" sz="1800" dirty="0" smtClean="0"/>
              <a:t>…and some more</a:t>
            </a:r>
          </a:p>
          <a:p>
            <a:pPr marL="0" indent="0">
              <a:buNone/>
            </a:pPr>
            <a:r>
              <a:rPr lang="en-US" sz="1800" dirty="0" smtClean="0"/>
              <a:t>some </a:t>
            </a:r>
            <a:r>
              <a:rPr lang="en-US" sz="1800" dirty="0" smtClean="0"/>
              <a:t>aspects of VGA programming are easier to interact via BIOS than direct programming, and vice </a:t>
            </a:r>
            <a:r>
              <a:rPr lang="en-US" sz="1800" dirty="0" smtClean="0"/>
              <a:t>versa</a:t>
            </a:r>
            <a:endParaRPr lang="en-US" sz="1800" dirty="0"/>
          </a:p>
          <a:p>
            <a:pPr lvl="1"/>
            <a:r>
              <a:rPr lang="en-US" sz="1400" dirty="0" smtClean="0"/>
              <a:t>i.e. palette updates are done faster with direct IO port access</a:t>
            </a:r>
          </a:p>
        </p:txBody>
      </p:sp>
    </p:spTree>
    <p:extLst>
      <p:ext uri="{BB962C8B-B14F-4D97-AF65-F5344CB8AC3E}">
        <p14:creationId xmlns:p14="http://schemas.microsoft.com/office/powerpoint/2010/main" val="390822082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3782</TotalTime>
  <Words>11128</Words>
  <Application>Microsoft Office PowerPoint</Application>
  <PresentationFormat>Экран (16:9)</PresentationFormat>
  <Paragraphs>1264</Paragraphs>
  <Slides>124</Slides>
  <Notes>89</Notes>
  <HiddenSlides>0</HiddenSlides>
  <MMClips>0</MMClips>
  <ScaleCrop>false</ScaleCrop>
  <HeadingPairs>
    <vt:vector size="4" baseType="variant">
      <vt:variant>
        <vt:lpstr>Тема</vt:lpstr>
      </vt:variant>
      <vt:variant>
        <vt:i4>1</vt:i4>
      </vt:variant>
      <vt:variant>
        <vt:lpstr>Заголовки слайдов</vt:lpstr>
      </vt:variant>
      <vt:variant>
        <vt:i4>124</vt:i4>
      </vt:variant>
    </vt:vector>
  </HeadingPairs>
  <TitlesOfParts>
    <vt:vector size="125"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1202</cp:revision>
  <dcterms:created xsi:type="dcterms:W3CDTF">2021-11-23T10:25:45Z</dcterms:created>
  <dcterms:modified xsi:type="dcterms:W3CDTF">2021-11-26T14:05:37Z</dcterms:modified>
</cp:coreProperties>
</file>